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1"/>
  </p:handoutMasterIdLst>
  <p:sldIdLst>
    <p:sldId id="263" r:id="rId2"/>
    <p:sldId id="264" r:id="rId3"/>
    <p:sldId id="273" r:id="rId4"/>
    <p:sldId id="266" r:id="rId5"/>
    <p:sldId id="267" r:id="rId6"/>
    <p:sldId id="268" r:id="rId7"/>
    <p:sldId id="269" r:id="rId8"/>
    <p:sldId id="271" r:id="rId9"/>
    <p:sldId id="272"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788E6"/>
    <a:srgbClr val="0070C0"/>
    <a:srgbClr val="ED7D31"/>
    <a:srgbClr val="26262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4" d="100"/>
          <a:sy n="74" d="100"/>
        </p:scale>
        <p:origin x="90" y="510"/>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media/image4.png>
</file>

<file path=ppt/media/image5.png>
</file>

<file path=ppt/media/image5.sv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指针与字符串</a:t>
            </a:r>
          </a:p>
        </p:txBody>
      </p:sp>
      <p:sp>
        <p:nvSpPr>
          <p:cNvPr id="20" name="平行四边形 19">
            <a:extLst>
              <a:ext uri="{FF2B5EF4-FFF2-40B4-BE49-F238E27FC236}">
                <a16:creationId xmlns:a16="http://schemas.microsoft.com/office/drawing/2014/main"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31">
            <a:extLst>
              <a:ext uri="{FF2B5EF4-FFF2-40B4-BE49-F238E27FC236}">
                <a16:creationId xmlns:a16="http://schemas.microsoft.com/office/drawing/2014/main" id="{A584191F-7AD1-435A-9585-44645B901A53}"/>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6.4</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8" name="页脚占位符 7">
            <a:extLst>
              <a:ext uri="{FF2B5EF4-FFF2-40B4-BE49-F238E27FC236}">
                <a16:creationId xmlns:a16="http://schemas.microsoft.com/office/drawing/2014/main"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3" name="页脚占位符 2">
            <a:extLst>
              <a:ext uri="{FF2B5EF4-FFF2-40B4-BE49-F238E27FC236}">
                <a16:creationId xmlns:a16="http://schemas.microsoft.com/office/drawing/2014/main"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id="{6F941A70-3CF9-474B-9082-9F1B6EE9B7BE}"/>
              </a:ext>
            </a:extLst>
          </p:cNvPr>
          <p:cNvSpPr txBox="1"/>
          <p:nvPr/>
        </p:nvSpPr>
        <p:spPr>
          <a:xfrm>
            <a:off x="2765600" y="2847351"/>
            <a:ext cx="6660800" cy="1323439"/>
          </a:xfrm>
          <a:prstGeom prst="rect">
            <a:avLst/>
          </a:prstGeom>
          <a:noFill/>
        </p:spPr>
        <p:txBody>
          <a:bodyPr wrap="square" rtlCol="0">
            <a:spAutoFit/>
          </a:bodyPr>
          <a:lstStyle/>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指针与字符串</a:t>
            </a: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3262965" y="1630016"/>
            <a:ext cx="6333422" cy="4059982"/>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3765843" y="2377667"/>
            <a:ext cx="5173662" cy="242534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字符串中的各个字符（包括字符串结束符</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）按顺序存储在内存空间中，如果一个字符型指针指向这片内存空间，则可以使用该字符型指针操作这个字符串。</a:t>
            </a:r>
          </a:p>
        </p:txBody>
      </p:sp>
    </p:spTree>
    <p:extLst>
      <p:ext uri="{BB962C8B-B14F-4D97-AF65-F5344CB8AC3E}">
        <p14:creationId xmlns:p14="http://schemas.microsoft.com/office/powerpoint/2010/main" val="2599529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wipe(left)">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1" name="组合 70">
            <a:extLst>
              <a:ext uri="{FF2B5EF4-FFF2-40B4-BE49-F238E27FC236}">
                <a16:creationId xmlns:a16="http://schemas.microsoft.com/office/drawing/2014/main" id="{90CD22FA-21F8-4F39-9B3D-E17D82BB31C7}"/>
              </a:ext>
            </a:extLst>
          </p:cNvPr>
          <p:cNvGrpSpPr/>
          <p:nvPr/>
        </p:nvGrpSpPr>
        <p:grpSpPr>
          <a:xfrm>
            <a:off x="5810534" y="1912482"/>
            <a:ext cx="6079473" cy="3583448"/>
            <a:chOff x="6987880" y="2580865"/>
            <a:chExt cx="4851074" cy="2859388"/>
          </a:xfrm>
        </p:grpSpPr>
        <p:grpSp>
          <p:nvGrpSpPr>
            <p:cNvPr id="72" name="组合 71">
              <a:extLst>
                <a:ext uri="{FF2B5EF4-FFF2-40B4-BE49-F238E27FC236}">
                  <a16:creationId xmlns:a16="http://schemas.microsoft.com/office/drawing/2014/main" id="{6B709318-D838-408B-A055-05E8475F4A19}"/>
                </a:ext>
              </a:extLst>
            </p:cNvPr>
            <p:cNvGrpSpPr/>
            <p:nvPr/>
          </p:nvGrpSpPr>
          <p:grpSpPr>
            <a:xfrm>
              <a:off x="6987880" y="2580865"/>
              <a:ext cx="4851074" cy="2859388"/>
              <a:chOff x="7076657" y="2627470"/>
              <a:chExt cx="4851074" cy="2859388"/>
            </a:xfrm>
          </p:grpSpPr>
          <p:pic>
            <p:nvPicPr>
              <p:cNvPr id="75" name="图片 74">
                <a:extLst>
                  <a:ext uri="{FF2B5EF4-FFF2-40B4-BE49-F238E27FC236}">
                    <a16:creationId xmlns:a16="http://schemas.microsoft.com/office/drawing/2014/main" id="{1CC767A5-42C5-4A41-AE02-3A2CA9B703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4443" y="3068010"/>
                <a:ext cx="4466034" cy="2418848"/>
              </a:xfrm>
              <a:prstGeom prst="rect">
                <a:avLst/>
              </a:prstGeom>
            </p:spPr>
          </p:pic>
          <p:sp>
            <p:nvSpPr>
              <p:cNvPr id="76" name="文本框 75">
                <a:extLst>
                  <a:ext uri="{FF2B5EF4-FFF2-40B4-BE49-F238E27FC236}">
                    <a16:creationId xmlns:a16="http://schemas.microsoft.com/office/drawing/2014/main" id="{3B10B739-FCF2-4FCB-BBCA-84232F0A2D7D}"/>
                  </a:ext>
                </a:extLst>
              </p:cNvPr>
              <p:cNvSpPr txBox="1"/>
              <p:nvPr/>
            </p:nvSpPr>
            <p:spPr>
              <a:xfrm>
                <a:off x="7076657" y="3078432"/>
                <a:ext cx="366080" cy="368382"/>
              </a:xfrm>
              <a:prstGeom prst="rect">
                <a:avLst/>
              </a:prstGeom>
              <a:noFill/>
            </p:spPr>
            <p:txBody>
              <a:bodyPr wrap="none" rtlCol="0">
                <a:spAutoFit/>
              </a:bodyPr>
              <a:lstStyle/>
              <a:p>
                <a:r>
                  <a:rPr lang="en-US" altLang="zh-CN" sz="2400" dirty="0" err="1">
                    <a:latin typeface="Times New Roman" panose="02020603050405020304" pitchFamily="18" charset="0"/>
                    <a:ea typeface="微软雅黑" panose="020B0503020204020204" pitchFamily="34" charset="-122"/>
                    <a:cs typeface="Times New Roman" panose="02020603050405020304" pitchFamily="18" charset="0"/>
                  </a:rPr>
                  <a:t>ps</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7" name="文本框 76">
                <a:extLst>
                  <a:ext uri="{FF2B5EF4-FFF2-40B4-BE49-F238E27FC236}">
                    <a16:creationId xmlns:a16="http://schemas.microsoft.com/office/drawing/2014/main" id="{DAB4E658-D152-4DA9-870F-7D24A7812BE7}"/>
                  </a:ext>
                </a:extLst>
              </p:cNvPr>
              <p:cNvSpPr txBox="1"/>
              <p:nvPr/>
            </p:nvSpPr>
            <p:spPr>
              <a:xfrm>
                <a:off x="8240059" y="3119506"/>
                <a:ext cx="817750"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8" name="文本框 77">
                <a:extLst>
                  <a:ext uri="{FF2B5EF4-FFF2-40B4-BE49-F238E27FC236}">
                    <a16:creationId xmlns:a16="http://schemas.microsoft.com/office/drawing/2014/main" id="{67268AC3-2F77-4977-AAE2-152046C9DC6F}"/>
                  </a:ext>
                </a:extLst>
              </p:cNvPr>
              <p:cNvSpPr txBox="1"/>
              <p:nvPr/>
            </p:nvSpPr>
            <p:spPr>
              <a:xfrm>
                <a:off x="8286385" y="3495959"/>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e</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9" name="文本框 78">
                <a:extLst>
                  <a:ext uri="{FF2B5EF4-FFF2-40B4-BE49-F238E27FC236}">
                    <a16:creationId xmlns:a16="http://schemas.microsoft.com/office/drawing/2014/main" id="{0B647A25-D4D5-4112-B262-618A6147A5DC}"/>
                  </a:ext>
                </a:extLst>
              </p:cNvPr>
              <p:cNvSpPr txBox="1"/>
              <p:nvPr/>
            </p:nvSpPr>
            <p:spPr>
              <a:xfrm>
                <a:off x="8317188" y="3939618"/>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0" name="文本框 79">
                <a:extLst>
                  <a:ext uri="{FF2B5EF4-FFF2-40B4-BE49-F238E27FC236}">
                    <a16:creationId xmlns:a16="http://schemas.microsoft.com/office/drawing/2014/main" id="{C23BAA7E-03AF-47ED-9D2A-AB96F0A90D01}"/>
                  </a:ext>
                </a:extLst>
              </p:cNvPr>
              <p:cNvSpPr txBox="1"/>
              <p:nvPr/>
            </p:nvSpPr>
            <p:spPr>
              <a:xfrm>
                <a:off x="8324071" y="4316072"/>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1" name="文本框 80">
                <a:extLst>
                  <a:ext uri="{FF2B5EF4-FFF2-40B4-BE49-F238E27FC236}">
                    <a16:creationId xmlns:a16="http://schemas.microsoft.com/office/drawing/2014/main" id="{423ABC8E-C335-4CEF-AC7A-CA4377B3B9FB}"/>
                  </a:ext>
                </a:extLst>
              </p:cNvPr>
              <p:cNvSpPr txBox="1"/>
              <p:nvPr/>
            </p:nvSpPr>
            <p:spPr>
              <a:xfrm>
                <a:off x="8316071" y="4702748"/>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2" name="文本框 81">
                <a:extLst>
                  <a:ext uri="{FF2B5EF4-FFF2-40B4-BE49-F238E27FC236}">
                    <a16:creationId xmlns:a16="http://schemas.microsoft.com/office/drawing/2014/main" id="{68B5ED8E-6BAC-4F4B-920A-4E65A872EDAA}"/>
                  </a:ext>
                </a:extLst>
              </p:cNvPr>
              <p:cNvSpPr txBox="1"/>
              <p:nvPr/>
            </p:nvSpPr>
            <p:spPr>
              <a:xfrm>
                <a:off x="8292394" y="5093727"/>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3" name="文本框 82">
                <a:extLst>
                  <a:ext uri="{FF2B5EF4-FFF2-40B4-BE49-F238E27FC236}">
                    <a16:creationId xmlns:a16="http://schemas.microsoft.com/office/drawing/2014/main" id="{AEA7C065-2F40-4A0B-A9DB-1D9D77EF1C3E}"/>
                  </a:ext>
                </a:extLst>
              </p:cNvPr>
              <p:cNvSpPr txBox="1"/>
              <p:nvPr/>
            </p:nvSpPr>
            <p:spPr>
              <a:xfrm>
                <a:off x="10556670" y="2627470"/>
                <a:ext cx="1371061" cy="319265"/>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字符串常量</a:t>
                </a:r>
              </a:p>
            </p:txBody>
          </p:sp>
          <p:sp>
            <p:nvSpPr>
              <p:cNvPr id="84" name="文本框 83">
                <a:extLst>
                  <a:ext uri="{FF2B5EF4-FFF2-40B4-BE49-F238E27FC236}">
                    <a16:creationId xmlns:a16="http://schemas.microsoft.com/office/drawing/2014/main" id="{18A8AFFB-0EBE-48FB-B9FD-45B5105F39AC}"/>
                  </a:ext>
                </a:extLst>
              </p:cNvPr>
              <p:cNvSpPr txBox="1"/>
              <p:nvPr/>
            </p:nvSpPr>
            <p:spPr>
              <a:xfrm>
                <a:off x="9690491" y="3078432"/>
                <a:ext cx="249681" cy="319265"/>
              </a:xfrm>
              <a:prstGeom prst="rect">
                <a:avLst/>
              </a:prstGeom>
              <a:noFill/>
            </p:spPr>
            <p:txBody>
              <a:bodyPr wrap="none" rtlCol="0">
                <a:spAutoFit/>
              </a:bodyPr>
              <a:lstStyle/>
              <a:p>
                <a:r>
                  <a:rPr lang="en-US" altLang="zh-CN" sz="2000" dirty="0">
                    <a:latin typeface="Times New Roman" pitchFamily="18" charset="0"/>
                    <a:ea typeface="微软雅黑" panose="020B0503020204020204" pitchFamily="34" charset="-122"/>
                    <a:cs typeface="Times New Roman" pitchFamily="18" charset="0"/>
                  </a:rPr>
                  <a:t>p</a:t>
                </a:r>
                <a:endParaRPr lang="zh-CN" altLang="en-US" sz="2000" dirty="0">
                  <a:latin typeface="Times New Roman" pitchFamily="18" charset="0"/>
                  <a:ea typeface="微软雅黑" panose="020B0503020204020204" pitchFamily="34" charset="-122"/>
                  <a:cs typeface="Times New Roman" pitchFamily="18" charset="0"/>
                </a:endParaRPr>
              </a:p>
            </p:txBody>
          </p:sp>
          <p:sp>
            <p:nvSpPr>
              <p:cNvPr id="85" name="文本框 84">
                <a:extLst>
                  <a:ext uri="{FF2B5EF4-FFF2-40B4-BE49-F238E27FC236}">
                    <a16:creationId xmlns:a16="http://schemas.microsoft.com/office/drawing/2014/main" id="{50BCBAB0-425B-4FAB-83AE-53445D2B6018}"/>
                  </a:ext>
                </a:extLst>
              </p:cNvPr>
              <p:cNvSpPr txBox="1"/>
              <p:nvPr/>
            </p:nvSpPr>
            <p:spPr>
              <a:xfrm>
                <a:off x="10838879" y="3147262"/>
                <a:ext cx="817750"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6" name="文本框 85">
                <a:extLst>
                  <a:ext uri="{FF2B5EF4-FFF2-40B4-BE49-F238E27FC236}">
                    <a16:creationId xmlns:a16="http://schemas.microsoft.com/office/drawing/2014/main" id="{A7AD9E2D-BB77-4725-8197-2DCE320EDEE2}"/>
                  </a:ext>
                </a:extLst>
              </p:cNvPr>
              <p:cNvSpPr txBox="1"/>
              <p:nvPr/>
            </p:nvSpPr>
            <p:spPr>
              <a:xfrm>
                <a:off x="10885206" y="3523716"/>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e</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87" name="文本框 86">
                <a:extLst>
                  <a:ext uri="{FF2B5EF4-FFF2-40B4-BE49-F238E27FC236}">
                    <a16:creationId xmlns:a16="http://schemas.microsoft.com/office/drawing/2014/main" id="{4C86232A-B7F8-4108-9CD4-E2E9EF9BD390}"/>
                  </a:ext>
                </a:extLst>
              </p:cNvPr>
              <p:cNvSpPr txBox="1"/>
              <p:nvPr/>
            </p:nvSpPr>
            <p:spPr>
              <a:xfrm>
                <a:off x="10916009" y="3967375"/>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0" name="文本框 89">
                <a:extLst>
                  <a:ext uri="{FF2B5EF4-FFF2-40B4-BE49-F238E27FC236}">
                    <a16:creationId xmlns:a16="http://schemas.microsoft.com/office/drawing/2014/main" id="{636D35D9-65FC-426E-BA69-E7369A3F4F24}"/>
                  </a:ext>
                </a:extLst>
              </p:cNvPr>
              <p:cNvSpPr txBox="1"/>
              <p:nvPr/>
            </p:nvSpPr>
            <p:spPr>
              <a:xfrm>
                <a:off x="10922892" y="4343829"/>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1" name="文本框 90">
                <a:extLst>
                  <a:ext uri="{FF2B5EF4-FFF2-40B4-BE49-F238E27FC236}">
                    <a16:creationId xmlns:a16="http://schemas.microsoft.com/office/drawing/2014/main" id="{A3747FF2-9DF6-468E-8B83-C3EFB69DB62A}"/>
                  </a:ext>
                </a:extLst>
              </p:cNvPr>
              <p:cNvSpPr txBox="1"/>
              <p:nvPr/>
            </p:nvSpPr>
            <p:spPr>
              <a:xfrm>
                <a:off x="10914891" y="4730505"/>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2" name="文本框 91">
                <a:extLst>
                  <a:ext uri="{FF2B5EF4-FFF2-40B4-BE49-F238E27FC236}">
                    <a16:creationId xmlns:a16="http://schemas.microsoft.com/office/drawing/2014/main" id="{D1C4AD93-C63D-467B-BA71-AE80F4AC1CC0}"/>
                  </a:ext>
                </a:extLst>
              </p:cNvPr>
              <p:cNvSpPr txBox="1"/>
              <p:nvPr/>
            </p:nvSpPr>
            <p:spPr>
              <a:xfrm>
                <a:off x="10891214" y="5121484"/>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3" name="文本框 92">
                <a:extLst>
                  <a:ext uri="{FF2B5EF4-FFF2-40B4-BE49-F238E27FC236}">
                    <a16:creationId xmlns:a16="http://schemas.microsoft.com/office/drawing/2014/main" id="{8C213E7B-CF71-46C6-8803-5C080EB5AFE5}"/>
                  </a:ext>
                </a:extLst>
              </p:cNvPr>
              <p:cNvSpPr txBox="1"/>
              <p:nvPr/>
            </p:nvSpPr>
            <p:spPr>
              <a:xfrm>
                <a:off x="8466219" y="2704338"/>
                <a:ext cx="226657" cy="319265"/>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s</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73" name="直接箭头连接符 72">
              <a:extLst>
                <a:ext uri="{FF2B5EF4-FFF2-40B4-BE49-F238E27FC236}">
                  <a16:creationId xmlns:a16="http://schemas.microsoft.com/office/drawing/2014/main" id="{15DA1AE0-FA45-44E4-A493-BEAED9D8EB58}"/>
                </a:ext>
              </a:extLst>
            </p:cNvPr>
            <p:cNvCxnSpPr/>
            <p:nvPr/>
          </p:nvCxnSpPr>
          <p:spPr>
            <a:xfrm>
              <a:off x="7430605" y="3249227"/>
              <a:ext cx="4882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接箭头连接符 73">
              <a:extLst>
                <a:ext uri="{FF2B5EF4-FFF2-40B4-BE49-F238E27FC236}">
                  <a16:creationId xmlns:a16="http://schemas.microsoft.com/office/drawing/2014/main" id="{AC2EA369-4F8B-46B6-AB3B-699141F823F3}"/>
                </a:ext>
              </a:extLst>
            </p:cNvPr>
            <p:cNvCxnSpPr/>
            <p:nvPr/>
          </p:nvCxnSpPr>
          <p:spPr>
            <a:xfrm>
              <a:off x="9987372" y="3249227"/>
              <a:ext cx="4882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9" name="文本框 28">
            <a:extLst>
              <a:ext uri="{FF2B5EF4-FFF2-40B4-BE49-F238E27FC236}">
                <a16:creationId xmlns:a16="http://schemas.microsoft.com/office/drawing/2014/main" id="{49BB7354-B4EF-482C-B296-0D6CA4E1AC96}"/>
              </a:ext>
            </a:extLst>
          </p:cNvPr>
          <p:cNvSpPr txBox="1"/>
          <p:nvPr/>
        </p:nvSpPr>
        <p:spPr>
          <a:xfrm>
            <a:off x="981948" y="1307316"/>
            <a:ext cx="6046769" cy="461665"/>
          </a:xfrm>
          <a:prstGeom prst="rect">
            <a:avLst/>
          </a:prstGeom>
          <a:noFill/>
        </p:spPr>
        <p:txBody>
          <a:bodyPr wrap="square" rtlCol="0">
            <a:spAutoFit/>
          </a:bodyPr>
          <a:lstStyle/>
          <a:p>
            <a:r>
              <a:rPr lang="zh-CN" altLang="en-US" sz="2400" dirty="0">
                <a:solidFill>
                  <a:schemeClr val="accent2"/>
                </a:solidFill>
                <a:latin typeface="微软雅黑" panose="020B0503020204020204" pitchFamily="34" charset="-122"/>
                <a:ea typeface="微软雅黑" panose="020B0503020204020204" pitchFamily="34" charset="-122"/>
              </a:rPr>
              <a:t> 例如</a:t>
            </a:r>
          </a:p>
        </p:txBody>
      </p:sp>
      <p:grpSp>
        <p:nvGrpSpPr>
          <p:cNvPr id="3" name="组合 2">
            <a:extLst>
              <a:ext uri="{FF2B5EF4-FFF2-40B4-BE49-F238E27FC236}">
                <a16:creationId xmlns:a16="http://schemas.microsoft.com/office/drawing/2014/main" id="{59E6A7D6-C6A2-402B-A689-BB91025230F3}"/>
              </a:ext>
            </a:extLst>
          </p:cNvPr>
          <p:cNvGrpSpPr/>
          <p:nvPr/>
        </p:nvGrpSpPr>
        <p:grpSpPr>
          <a:xfrm>
            <a:off x="1081829" y="2142791"/>
            <a:ext cx="4822747" cy="2370475"/>
            <a:chOff x="1081829" y="2142791"/>
            <a:chExt cx="4822747" cy="2370475"/>
          </a:xfrm>
        </p:grpSpPr>
        <p:grpSp>
          <p:nvGrpSpPr>
            <p:cNvPr id="27" name="组合 26">
              <a:extLst>
                <a:ext uri="{FF2B5EF4-FFF2-40B4-BE49-F238E27FC236}">
                  <a16:creationId xmlns:a16="http://schemas.microsoft.com/office/drawing/2014/main" id="{1D2F1668-3711-45FB-8388-B4DC14C7A692}"/>
                </a:ext>
              </a:extLst>
            </p:cNvPr>
            <p:cNvGrpSpPr/>
            <p:nvPr/>
          </p:nvGrpSpPr>
          <p:grpSpPr>
            <a:xfrm>
              <a:off x="1081829" y="2142791"/>
              <a:ext cx="4245041" cy="2370475"/>
              <a:chOff x="4188196" y="2127479"/>
              <a:chExt cx="3910692" cy="3650794"/>
            </a:xfrm>
          </p:grpSpPr>
          <p:grpSp>
            <p:nvGrpSpPr>
              <p:cNvPr id="28" name="组合 27">
                <a:extLst>
                  <a:ext uri="{FF2B5EF4-FFF2-40B4-BE49-F238E27FC236}">
                    <a16:creationId xmlns:a16="http://schemas.microsoft.com/office/drawing/2014/main" id="{01ADDD69-AC95-4037-BD82-864B02A7A33B}"/>
                  </a:ext>
                </a:extLst>
              </p:cNvPr>
              <p:cNvGrpSpPr/>
              <p:nvPr/>
            </p:nvGrpSpPr>
            <p:grpSpPr>
              <a:xfrm>
                <a:off x="4188196" y="2127479"/>
                <a:ext cx="3910692" cy="3650794"/>
                <a:chOff x="4188196" y="2127479"/>
                <a:chExt cx="3910692" cy="3650794"/>
              </a:xfrm>
            </p:grpSpPr>
            <p:sp>
              <p:nvSpPr>
                <p:cNvPr id="34" name="任意多边形 93">
                  <a:extLst>
                    <a:ext uri="{FF2B5EF4-FFF2-40B4-BE49-F238E27FC236}">
                      <a16:creationId xmlns:a16="http://schemas.microsoft.com/office/drawing/2014/main" id="{3FF02BD0-3279-4BD2-9B8C-76AB8AC66682}"/>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5" name="矩形: 圆角 34">
                  <a:extLst>
                    <a:ext uri="{FF2B5EF4-FFF2-40B4-BE49-F238E27FC236}">
                      <a16:creationId xmlns:a16="http://schemas.microsoft.com/office/drawing/2014/main" id="{58F5ECAF-8A91-4D1E-9B80-B96B76EF0C10}"/>
                    </a:ext>
                  </a:extLst>
                </p:cNvPr>
                <p:cNvSpPr/>
                <p:nvPr/>
              </p:nvSpPr>
              <p:spPr>
                <a:xfrm>
                  <a:off x="4254412" y="2209801"/>
                  <a:ext cx="3772469"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93">
                  <a:extLst>
                    <a:ext uri="{FF2B5EF4-FFF2-40B4-BE49-F238E27FC236}">
                      <a16:creationId xmlns:a16="http://schemas.microsoft.com/office/drawing/2014/main" id="{DA16BE4F-D241-4979-B6E9-F8215FDE9C82}"/>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7" name="任意多边形 93">
                  <a:extLst>
                    <a:ext uri="{FF2B5EF4-FFF2-40B4-BE49-F238E27FC236}">
                      <a16:creationId xmlns:a16="http://schemas.microsoft.com/office/drawing/2014/main" id="{9531642F-5FD2-4D4F-829D-74CE5EB39724}"/>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8" name="任意多边形 93">
                  <a:extLst>
                    <a:ext uri="{FF2B5EF4-FFF2-40B4-BE49-F238E27FC236}">
                      <a16:creationId xmlns:a16="http://schemas.microsoft.com/office/drawing/2014/main" id="{14BD134A-201D-4C48-85CF-3E34D772DCA4}"/>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0" name="直接连接符 29">
                <a:extLst>
                  <a:ext uri="{FF2B5EF4-FFF2-40B4-BE49-F238E27FC236}">
                    <a16:creationId xmlns:a16="http://schemas.microsoft.com/office/drawing/2014/main" id="{46036896-33A0-44BD-BB1D-8E61AB7BEDD1}"/>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FC09E03E-221B-4143-9522-6D8F5FC73836}"/>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9A311C29-ED40-4560-8757-6D556F46B302}"/>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15F6393E-F306-4BBF-A4CA-C49A3B03EF45}"/>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39" name="矩形 38">
              <a:extLst>
                <a:ext uri="{FF2B5EF4-FFF2-40B4-BE49-F238E27FC236}">
                  <a16:creationId xmlns:a16="http://schemas.microsoft.com/office/drawing/2014/main" id="{D3506522-B1FD-4E51-A2E4-D64CB9D68DE5}"/>
                </a:ext>
              </a:extLst>
            </p:cNvPr>
            <p:cNvSpPr/>
            <p:nvPr/>
          </p:nvSpPr>
          <p:spPr>
            <a:xfrm>
              <a:off x="1398709" y="2550593"/>
              <a:ext cx="4505867" cy="1587935"/>
            </a:xfrm>
            <a:prstGeom prst="rect">
              <a:avLst/>
            </a:prstGeom>
          </p:spPr>
          <p:txBody>
            <a:bodyPr wrap="square">
              <a:spAutoFit/>
            </a:bodyPr>
            <a:lstStyle/>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s[]="Hello";</a:t>
              </a:r>
            </a:p>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ps</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=s;</a:t>
              </a:r>
            </a:p>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*p="Hello";</a:t>
              </a:r>
            </a:p>
          </p:txBody>
        </p:sp>
      </p:grpSp>
    </p:spTree>
    <p:extLst>
      <p:ext uri="{BB962C8B-B14F-4D97-AF65-F5344CB8AC3E}">
        <p14:creationId xmlns:p14="http://schemas.microsoft.com/office/powerpoint/2010/main" val="3397467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71"/>
                                        </p:tgtEl>
                                        <p:attrNameLst>
                                          <p:attrName>style.visibility</p:attrName>
                                        </p:attrNameLst>
                                      </p:cBhvr>
                                      <p:to>
                                        <p:strVal val="visible"/>
                                      </p:to>
                                    </p:set>
                                    <p:animEffect transition="in" filter="randombar(horizontal)">
                                      <p:cBhvr>
                                        <p:cTn id="11"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735397" y="2445974"/>
            <a:ext cx="8844812" cy="1966051"/>
          </a:xfrm>
          <a:prstGeom prst="rect">
            <a:avLst/>
          </a:prstGeom>
          <a:noFill/>
        </p:spPr>
        <p:txBody>
          <a:bodyPr wrap="square" rtlCol="0">
            <a:spAutoFit/>
          </a:bodyPr>
          <a:lstStyle/>
          <a:p>
            <a:pPr indent="628650">
              <a:lnSpc>
                <a:spcPct val="130000"/>
              </a:lnSpc>
              <a:buClr>
                <a:srgbClr val="7030A0"/>
              </a:buClr>
            </a:pPr>
            <a:r>
              <a:rPr lang="zh-CN" altLang="en-US" sz="2400" dirty="0">
                <a:solidFill>
                  <a:srgbClr val="ED7D31"/>
                </a:solidFill>
                <a:latin typeface="微软雅黑" panose="020B0503020204020204" pitchFamily="34" charset="-122"/>
                <a:ea typeface="微软雅黑" panose="020B0503020204020204" pitchFamily="34" charset="-122"/>
              </a:rPr>
              <a:t>使用</a:t>
            </a:r>
            <a:r>
              <a:rPr lang="en-US" altLang="zh-CN" sz="2400" dirty="0" err="1">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cin</a:t>
            </a:r>
            <a:r>
              <a:rPr lang="zh-CN" altLang="en-US" sz="2400" dirty="0">
                <a:solidFill>
                  <a:srgbClr val="ED7D31"/>
                </a:solidFill>
                <a:latin typeface="微软雅黑" panose="020B0503020204020204" pitchFamily="34" charset="-122"/>
                <a:ea typeface="微软雅黑" panose="020B0503020204020204" pitchFamily="34" charset="-122"/>
              </a:rPr>
              <a:t>进行字符串输入操作时</a:t>
            </a: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，实际上是将键盘上输入的字符串存储到指针所指向的内存空间中；</a:t>
            </a:r>
            <a:r>
              <a:rPr lang="zh-CN" altLang="en-US" sz="2400" dirty="0">
                <a:solidFill>
                  <a:srgbClr val="ED7D31"/>
                </a:solidFill>
                <a:latin typeface="微软雅黑" panose="020B0503020204020204" pitchFamily="34" charset="-122"/>
                <a:ea typeface="微软雅黑" panose="020B0503020204020204" pitchFamily="34" charset="-122"/>
              </a:rPr>
              <a:t>使用</a:t>
            </a:r>
            <a:r>
              <a:rPr lang="en-US" altLang="zh-CN" sz="2400" dirty="0" err="1">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cout</a:t>
            </a:r>
            <a:r>
              <a:rPr lang="zh-CN" altLang="en-US" sz="2400" dirty="0">
                <a:solidFill>
                  <a:srgbClr val="ED7D31"/>
                </a:solidFill>
                <a:latin typeface="微软雅黑" panose="020B0503020204020204" pitchFamily="34" charset="-122"/>
                <a:ea typeface="微软雅黑" panose="020B0503020204020204" pitchFamily="34" charset="-122"/>
              </a:rPr>
              <a:t>进行字符串输出操作时</a:t>
            </a: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，实际上是将指针所指向的内存空间中的字符逐个取出并输出到屏幕上，直至遇到</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'\0'</a:t>
            </a: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结束。</a:t>
            </a:r>
            <a:endParaRPr lang="zh-CN" altLang="en-US" sz="2400" b="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24236" y="1984741"/>
            <a:ext cx="9210177" cy="3230245"/>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spTree>
    <p:extLst>
      <p:ext uri="{BB962C8B-B14F-4D97-AF65-F5344CB8AC3E}">
        <p14:creationId xmlns:p14="http://schemas.microsoft.com/office/powerpoint/2010/main" val="251484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组合 24">
            <a:extLst>
              <a:ext uri="{FF2B5EF4-FFF2-40B4-BE49-F238E27FC236}">
                <a16:creationId xmlns:a16="http://schemas.microsoft.com/office/drawing/2014/main" id="{708D0698-1485-4F8C-8C60-69C166E9663D}"/>
              </a:ext>
            </a:extLst>
          </p:cNvPr>
          <p:cNvGrpSpPr/>
          <p:nvPr/>
        </p:nvGrpSpPr>
        <p:grpSpPr>
          <a:xfrm>
            <a:off x="422847" y="1605964"/>
            <a:ext cx="5264662" cy="4142506"/>
            <a:chOff x="4188196" y="2127479"/>
            <a:chExt cx="3910692" cy="3650794"/>
          </a:xfrm>
        </p:grpSpPr>
        <p:grpSp>
          <p:nvGrpSpPr>
            <p:cNvPr id="26" name="组合 25">
              <a:extLst>
                <a:ext uri="{FF2B5EF4-FFF2-40B4-BE49-F238E27FC236}">
                  <a16:creationId xmlns:a16="http://schemas.microsoft.com/office/drawing/2014/main" id="{49A5DFB8-57B1-48C9-B86B-7A5778D5305E}"/>
                </a:ext>
              </a:extLst>
            </p:cNvPr>
            <p:cNvGrpSpPr/>
            <p:nvPr/>
          </p:nvGrpSpPr>
          <p:grpSpPr>
            <a:xfrm>
              <a:off x="4188196" y="2127479"/>
              <a:ext cx="3910692" cy="3650794"/>
              <a:chOff x="4188196" y="2127479"/>
              <a:chExt cx="3910692" cy="3650794"/>
            </a:xfrm>
          </p:grpSpPr>
          <p:sp>
            <p:nvSpPr>
              <p:cNvPr id="38" name="任意多边形 93">
                <a:extLst>
                  <a:ext uri="{FF2B5EF4-FFF2-40B4-BE49-F238E27FC236}">
                    <a16:creationId xmlns:a16="http://schemas.microsoft.com/office/drawing/2014/main" id="{7AFC8BA6-C67C-429A-B53D-8701EEC951C7}"/>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9" name="矩形: 圆角 38">
                <a:extLst>
                  <a:ext uri="{FF2B5EF4-FFF2-40B4-BE49-F238E27FC236}">
                    <a16:creationId xmlns:a16="http://schemas.microsoft.com/office/drawing/2014/main" id="{26A55D8D-24E0-4068-8F8A-6181CBA2DD57}"/>
                  </a:ext>
                </a:extLst>
              </p:cNvPr>
              <p:cNvSpPr/>
              <p:nvPr/>
            </p:nvSpPr>
            <p:spPr>
              <a:xfrm>
                <a:off x="4254412" y="2209801"/>
                <a:ext cx="3772469"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93">
                <a:extLst>
                  <a:ext uri="{FF2B5EF4-FFF2-40B4-BE49-F238E27FC236}">
                    <a16:creationId xmlns:a16="http://schemas.microsoft.com/office/drawing/2014/main" id="{ABE15EC8-16A4-4289-BAE7-B1B0D7C5BB4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6" name="任意多边形 93">
                <a:extLst>
                  <a:ext uri="{FF2B5EF4-FFF2-40B4-BE49-F238E27FC236}">
                    <a16:creationId xmlns:a16="http://schemas.microsoft.com/office/drawing/2014/main" id="{F0122E1B-0EDE-40F3-AABB-78726218629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7" name="任意多边形 93">
                <a:extLst>
                  <a:ext uri="{FF2B5EF4-FFF2-40B4-BE49-F238E27FC236}">
                    <a16:creationId xmlns:a16="http://schemas.microsoft.com/office/drawing/2014/main" id="{E5829029-321A-431E-A2C2-318F843D4D2F}"/>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2" name="直接连接符 31">
              <a:extLst>
                <a:ext uri="{FF2B5EF4-FFF2-40B4-BE49-F238E27FC236}">
                  <a16:creationId xmlns:a16="http://schemas.microsoft.com/office/drawing/2014/main" id="{F4071BE1-19FF-4678-9264-70B905E538AB}"/>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12ED7FDB-6034-4EA8-9AC2-5D94DAE38876}"/>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189A4303-F66A-4DA1-837D-BAC9C127C200}"/>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B7B1439E-7E3A-4AB6-B08F-11D619EF8674}"/>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2" name="矩形 1">
            <a:extLst>
              <a:ext uri="{FF2B5EF4-FFF2-40B4-BE49-F238E27FC236}">
                <a16:creationId xmlns:a16="http://schemas.microsoft.com/office/drawing/2014/main" id="{DFEBD56B-7B21-42D3-ADAA-664DD5EF2179}"/>
              </a:ext>
            </a:extLst>
          </p:cNvPr>
          <p:cNvSpPr/>
          <p:nvPr/>
        </p:nvSpPr>
        <p:spPr>
          <a:xfrm>
            <a:off x="798345" y="1971135"/>
            <a:ext cx="4505867" cy="3247043"/>
          </a:xfrm>
          <a:prstGeom prst="rect">
            <a:avLst/>
          </a:prstGeom>
        </p:spPr>
        <p:txBody>
          <a:bodyPr wrap="square">
            <a:spAutoFit/>
          </a:bodyPr>
          <a:lstStyle/>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s[]="Hello"; </a:t>
            </a:r>
          </a:p>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*p="Hello";</a:t>
            </a:r>
          </a:p>
          <a:p>
            <a:pPr marL="360000" indent="-452438">
              <a:lnSpc>
                <a:spcPct val="125000"/>
              </a:lnSpc>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char *</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ps</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=s;</a:t>
            </a:r>
          </a:p>
          <a:p>
            <a:pPr marL="360000" indent="-452438">
              <a:lnSpc>
                <a:spcPct val="125000"/>
              </a:lnSpc>
              <a:spcBef>
                <a:spcPts val="600"/>
              </a:spcBef>
            </a:pP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cin</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&gt;&gt;</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ps</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假设输入“</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abc</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endParaRPr>
          </a:p>
          <a:p>
            <a:pPr marL="360000" indent="-452438">
              <a:lnSpc>
                <a:spcPct val="125000"/>
              </a:lnSpc>
              <a:spcBef>
                <a:spcPts val="600"/>
              </a:spcBef>
            </a:pP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&lt;&lt;p;</a:t>
            </a:r>
          </a:p>
          <a:p>
            <a:pPr marL="360000" indent="-452438">
              <a:lnSpc>
                <a:spcPct val="125000"/>
              </a:lnSpc>
              <a:spcBef>
                <a:spcPts val="600"/>
              </a:spcBef>
            </a:pP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&lt;&lt;p+2;</a:t>
            </a:r>
            <a:endParaRPr lang="en-US" altLang="zh-CN" sz="20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 name="组合 4">
            <a:extLst>
              <a:ext uri="{FF2B5EF4-FFF2-40B4-BE49-F238E27FC236}">
                <a16:creationId xmlns:a16="http://schemas.microsoft.com/office/drawing/2014/main" id="{1641F579-291D-4A5B-B0E0-0D7E6E36A09C}"/>
              </a:ext>
            </a:extLst>
          </p:cNvPr>
          <p:cNvGrpSpPr/>
          <p:nvPr/>
        </p:nvGrpSpPr>
        <p:grpSpPr>
          <a:xfrm>
            <a:off x="5784447" y="1853136"/>
            <a:ext cx="6079473" cy="3594985"/>
            <a:chOff x="5810534" y="1912482"/>
            <a:chExt cx="6079473" cy="3594985"/>
          </a:xfrm>
        </p:grpSpPr>
        <p:grpSp>
          <p:nvGrpSpPr>
            <p:cNvPr id="57" name="组合 56">
              <a:extLst>
                <a:ext uri="{FF2B5EF4-FFF2-40B4-BE49-F238E27FC236}">
                  <a16:creationId xmlns:a16="http://schemas.microsoft.com/office/drawing/2014/main" id="{FB177A05-1285-44BD-BF4C-ED25051320D6}"/>
                </a:ext>
              </a:extLst>
            </p:cNvPr>
            <p:cNvGrpSpPr/>
            <p:nvPr/>
          </p:nvGrpSpPr>
          <p:grpSpPr>
            <a:xfrm>
              <a:off x="5810534" y="1912482"/>
              <a:ext cx="6079473" cy="3594985"/>
              <a:chOff x="6987880" y="2580865"/>
              <a:chExt cx="4851074" cy="2868594"/>
            </a:xfrm>
          </p:grpSpPr>
          <p:grpSp>
            <p:nvGrpSpPr>
              <p:cNvPr id="58" name="组合 57">
                <a:extLst>
                  <a:ext uri="{FF2B5EF4-FFF2-40B4-BE49-F238E27FC236}">
                    <a16:creationId xmlns:a16="http://schemas.microsoft.com/office/drawing/2014/main" id="{49776D91-0573-4A97-ADAF-CC277D9D8F60}"/>
                  </a:ext>
                </a:extLst>
              </p:cNvPr>
              <p:cNvGrpSpPr/>
              <p:nvPr/>
            </p:nvGrpSpPr>
            <p:grpSpPr>
              <a:xfrm>
                <a:off x="6987880" y="2580865"/>
                <a:ext cx="4851074" cy="2868594"/>
                <a:chOff x="7076657" y="2627470"/>
                <a:chExt cx="4851074" cy="2868594"/>
              </a:xfrm>
            </p:grpSpPr>
            <p:pic>
              <p:nvPicPr>
                <p:cNvPr id="61" name="图片 60">
                  <a:extLst>
                    <a:ext uri="{FF2B5EF4-FFF2-40B4-BE49-F238E27FC236}">
                      <a16:creationId xmlns:a16="http://schemas.microsoft.com/office/drawing/2014/main" id="{0EA7CFD2-2F54-4D99-ABEE-57747D7AA7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04443" y="3077216"/>
                  <a:ext cx="4466034" cy="2418848"/>
                </a:xfrm>
                <a:prstGeom prst="rect">
                  <a:avLst/>
                </a:prstGeom>
              </p:spPr>
            </p:pic>
            <p:sp>
              <p:nvSpPr>
                <p:cNvPr id="62" name="文本框 61">
                  <a:extLst>
                    <a:ext uri="{FF2B5EF4-FFF2-40B4-BE49-F238E27FC236}">
                      <a16:creationId xmlns:a16="http://schemas.microsoft.com/office/drawing/2014/main" id="{7D03F940-EE64-4D10-9C2A-662FF1E143E1}"/>
                    </a:ext>
                  </a:extLst>
                </p:cNvPr>
                <p:cNvSpPr txBox="1"/>
                <p:nvPr/>
              </p:nvSpPr>
              <p:spPr>
                <a:xfrm>
                  <a:off x="7076657" y="3078432"/>
                  <a:ext cx="366080" cy="368382"/>
                </a:xfrm>
                <a:prstGeom prst="rect">
                  <a:avLst/>
                </a:prstGeom>
                <a:noFill/>
              </p:spPr>
              <p:txBody>
                <a:bodyPr wrap="none" rtlCol="0">
                  <a:spAutoFit/>
                </a:bodyPr>
                <a:lstStyle/>
                <a:p>
                  <a:r>
                    <a:rPr lang="en-US" altLang="zh-CN" sz="2400" dirty="0" err="1">
                      <a:latin typeface="Times New Roman" panose="02020603050405020304" pitchFamily="18" charset="0"/>
                      <a:ea typeface="微软雅黑" panose="020B0503020204020204" pitchFamily="34" charset="-122"/>
                      <a:cs typeface="Times New Roman" panose="02020603050405020304" pitchFamily="18" charset="0"/>
                    </a:rPr>
                    <a:t>ps</a:t>
                  </a: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3" name="文本框 62">
                  <a:extLst>
                    <a:ext uri="{FF2B5EF4-FFF2-40B4-BE49-F238E27FC236}">
                      <a16:creationId xmlns:a16="http://schemas.microsoft.com/office/drawing/2014/main" id="{EB352161-3609-47FD-A1AC-8C30C031685A}"/>
                    </a:ext>
                  </a:extLst>
                </p:cNvPr>
                <p:cNvSpPr txBox="1"/>
                <p:nvPr/>
              </p:nvSpPr>
              <p:spPr>
                <a:xfrm>
                  <a:off x="8240059" y="3119506"/>
                  <a:ext cx="817750"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4" name="文本框 63">
                  <a:extLst>
                    <a:ext uri="{FF2B5EF4-FFF2-40B4-BE49-F238E27FC236}">
                      <a16:creationId xmlns:a16="http://schemas.microsoft.com/office/drawing/2014/main" id="{BD0A6985-E61F-4050-A17F-291FE16908FE}"/>
                    </a:ext>
                  </a:extLst>
                </p:cNvPr>
                <p:cNvSpPr txBox="1"/>
                <p:nvPr/>
              </p:nvSpPr>
              <p:spPr>
                <a:xfrm>
                  <a:off x="8286384" y="3495959"/>
                  <a:ext cx="485244"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b</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5" name="文本框 64">
                  <a:extLst>
                    <a:ext uri="{FF2B5EF4-FFF2-40B4-BE49-F238E27FC236}">
                      <a16:creationId xmlns:a16="http://schemas.microsoft.com/office/drawing/2014/main" id="{B60CCCC6-A05B-47A5-A969-93FB81995E0A}"/>
                    </a:ext>
                  </a:extLst>
                </p:cNvPr>
                <p:cNvSpPr txBox="1"/>
                <p:nvPr/>
              </p:nvSpPr>
              <p:spPr>
                <a:xfrm>
                  <a:off x="8317188" y="3939618"/>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c</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6" name="文本框 65">
                  <a:extLst>
                    <a:ext uri="{FF2B5EF4-FFF2-40B4-BE49-F238E27FC236}">
                      <a16:creationId xmlns:a16="http://schemas.microsoft.com/office/drawing/2014/main" id="{B1271E3A-403B-4194-86A1-2DD9CF5F7EEA}"/>
                    </a:ext>
                  </a:extLst>
                </p:cNvPr>
                <p:cNvSpPr txBox="1"/>
                <p:nvPr/>
              </p:nvSpPr>
              <p:spPr>
                <a:xfrm>
                  <a:off x="8324070" y="4316072"/>
                  <a:ext cx="543207"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7" name="文本框 66">
                  <a:extLst>
                    <a:ext uri="{FF2B5EF4-FFF2-40B4-BE49-F238E27FC236}">
                      <a16:creationId xmlns:a16="http://schemas.microsoft.com/office/drawing/2014/main" id="{EE69C109-A715-4689-AF01-979832A29CF5}"/>
                    </a:ext>
                  </a:extLst>
                </p:cNvPr>
                <p:cNvSpPr txBox="1"/>
                <p:nvPr/>
              </p:nvSpPr>
              <p:spPr>
                <a:xfrm>
                  <a:off x="8316071" y="4702748"/>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 name="文本框 67">
                  <a:extLst>
                    <a:ext uri="{FF2B5EF4-FFF2-40B4-BE49-F238E27FC236}">
                      <a16:creationId xmlns:a16="http://schemas.microsoft.com/office/drawing/2014/main" id="{77ED10CD-A890-4F07-822B-652B4E099704}"/>
                    </a:ext>
                  </a:extLst>
                </p:cNvPr>
                <p:cNvSpPr txBox="1"/>
                <p:nvPr/>
              </p:nvSpPr>
              <p:spPr>
                <a:xfrm>
                  <a:off x="8292394" y="5093727"/>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9" name="文本框 68">
                  <a:extLst>
                    <a:ext uri="{FF2B5EF4-FFF2-40B4-BE49-F238E27FC236}">
                      <a16:creationId xmlns:a16="http://schemas.microsoft.com/office/drawing/2014/main" id="{63565BC6-F146-40DE-AECE-9734D21DB60F}"/>
                    </a:ext>
                  </a:extLst>
                </p:cNvPr>
                <p:cNvSpPr txBox="1"/>
                <p:nvPr/>
              </p:nvSpPr>
              <p:spPr>
                <a:xfrm>
                  <a:off x="10556670" y="2627470"/>
                  <a:ext cx="1371061" cy="319265"/>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cs typeface="Times New Roman" panose="02020603050405020304" pitchFamily="18" charset="0"/>
                    </a:rPr>
                    <a:t>字符串常量</a:t>
                  </a:r>
                </a:p>
              </p:txBody>
            </p:sp>
            <p:sp>
              <p:nvSpPr>
                <p:cNvPr id="70" name="文本框 69">
                  <a:extLst>
                    <a:ext uri="{FF2B5EF4-FFF2-40B4-BE49-F238E27FC236}">
                      <a16:creationId xmlns:a16="http://schemas.microsoft.com/office/drawing/2014/main" id="{20A62F1B-7076-4EB8-ACA5-140F35D3F6D4}"/>
                    </a:ext>
                  </a:extLst>
                </p:cNvPr>
                <p:cNvSpPr txBox="1"/>
                <p:nvPr/>
              </p:nvSpPr>
              <p:spPr>
                <a:xfrm>
                  <a:off x="9690491" y="3078432"/>
                  <a:ext cx="270147" cy="368382"/>
                </a:xfrm>
                <a:prstGeom prst="rect">
                  <a:avLst/>
                </a:prstGeom>
                <a:noFill/>
              </p:spPr>
              <p:txBody>
                <a:bodyPr wrap="none" rtlCol="0">
                  <a:spAutoFit/>
                </a:bodyPr>
                <a:lstStyle/>
                <a:p>
                  <a:r>
                    <a:rPr lang="en-US" altLang="zh-CN" sz="2400" dirty="0">
                      <a:latin typeface="Times New Roman" pitchFamily="18" charset="0"/>
                      <a:ea typeface="微软雅黑" panose="020B0503020204020204" pitchFamily="34" charset="-122"/>
                      <a:cs typeface="Times New Roman" pitchFamily="18" charset="0"/>
                    </a:rPr>
                    <a:t>p</a:t>
                  </a:r>
                  <a:endParaRPr lang="zh-CN" altLang="en-US" sz="2400" dirty="0">
                    <a:latin typeface="Times New Roman" pitchFamily="18" charset="0"/>
                    <a:ea typeface="微软雅黑" panose="020B0503020204020204" pitchFamily="34" charset="-122"/>
                    <a:cs typeface="Times New Roman" pitchFamily="18" charset="0"/>
                  </a:endParaRPr>
                </a:p>
              </p:txBody>
            </p:sp>
            <p:sp>
              <p:nvSpPr>
                <p:cNvPr id="71" name="文本框 70">
                  <a:extLst>
                    <a:ext uri="{FF2B5EF4-FFF2-40B4-BE49-F238E27FC236}">
                      <a16:creationId xmlns:a16="http://schemas.microsoft.com/office/drawing/2014/main" id="{B854311A-E57A-45D9-A6AC-BBF783E36686}"/>
                    </a:ext>
                  </a:extLst>
                </p:cNvPr>
                <p:cNvSpPr txBox="1"/>
                <p:nvPr/>
              </p:nvSpPr>
              <p:spPr>
                <a:xfrm>
                  <a:off x="10838879" y="3147262"/>
                  <a:ext cx="817750"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2" name="文本框 71">
                  <a:extLst>
                    <a:ext uri="{FF2B5EF4-FFF2-40B4-BE49-F238E27FC236}">
                      <a16:creationId xmlns:a16="http://schemas.microsoft.com/office/drawing/2014/main" id="{F0C62BDF-A154-4B4D-8A61-6EA02368741D}"/>
                    </a:ext>
                  </a:extLst>
                </p:cNvPr>
                <p:cNvSpPr txBox="1"/>
                <p:nvPr/>
              </p:nvSpPr>
              <p:spPr>
                <a:xfrm>
                  <a:off x="10885206" y="3523716"/>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e</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3" name="文本框 72">
                  <a:extLst>
                    <a:ext uri="{FF2B5EF4-FFF2-40B4-BE49-F238E27FC236}">
                      <a16:creationId xmlns:a16="http://schemas.microsoft.com/office/drawing/2014/main" id="{FEE67999-EFE5-4016-84A0-A342F877E924}"/>
                    </a:ext>
                  </a:extLst>
                </p:cNvPr>
                <p:cNvSpPr txBox="1"/>
                <p:nvPr/>
              </p:nvSpPr>
              <p:spPr>
                <a:xfrm>
                  <a:off x="10916009" y="3967375"/>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4" name="文本框 73">
                  <a:extLst>
                    <a:ext uri="{FF2B5EF4-FFF2-40B4-BE49-F238E27FC236}">
                      <a16:creationId xmlns:a16="http://schemas.microsoft.com/office/drawing/2014/main" id="{130D3EB5-4001-4B0E-8060-76C573F3A176}"/>
                    </a:ext>
                  </a:extLst>
                </p:cNvPr>
                <p:cNvSpPr txBox="1"/>
                <p:nvPr/>
              </p:nvSpPr>
              <p:spPr>
                <a:xfrm>
                  <a:off x="10922892" y="4343829"/>
                  <a:ext cx="447558"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l</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5" name="文本框 74">
                  <a:extLst>
                    <a:ext uri="{FF2B5EF4-FFF2-40B4-BE49-F238E27FC236}">
                      <a16:creationId xmlns:a16="http://schemas.microsoft.com/office/drawing/2014/main" id="{FFEDB12C-5546-4A8F-AECA-D92E60B15B95}"/>
                    </a:ext>
                  </a:extLst>
                </p:cNvPr>
                <p:cNvSpPr txBox="1"/>
                <p:nvPr/>
              </p:nvSpPr>
              <p:spPr>
                <a:xfrm>
                  <a:off x="10914891" y="4730505"/>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6" name="文本框 75">
                  <a:extLst>
                    <a:ext uri="{FF2B5EF4-FFF2-40B4-BE49-F238E27FC236}">
                      <a16:creationId xmlns:a16="http://schemas.microsoft.com/office/drawing/2014/main" id="{963B0A0D-36D8-4492-8957-545EA95FF72D}"/>
                    </a:ext>
                  </a:extLst>
                </p:cNvPr>
                <p:cNvSpPr txBox="1"/>
                <p:nvPr/>
              </p:nvSpPr>
              <p:spPr>
                <a:xfrm>
                  <a:off x="10891214" y="5121484"/>
                  <a:ext cx="586779" cy="319265"/>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7" name="文本框 76">
                  <a:extLst>
                    <a:ext uri="{FF2B5EF4-FFF2-40B4-BE49-F238E27FC236}">
                      <a16:creationId xmlns:a16="http://schemas.microsoft.com/office/drawing/2014/main" id="{8F32BC14-23DF-4145-9BF9-E8D8279416B6}"/>
                    </a:ext>
                  </a:extLst>
                </p:cNvPr>
                <p:cNvSpPr txBox="1"/>
                <p:nvPr/>
              </p:nvSpPr>
              <p:spPr>
                <a:xfrm>
                  <a:off x="8466219" y="2704338"/>
                  <a:ext cx="226657" cy="319265"/>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s</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0" name="文本框 79">
                  <a:extLst>
                    <a:ext uri="{FF2B5EF4-FFF2-40B4-BE49-F238E27FC236}">
                      <a16:creationId xmlns:a16="http://schemas.microsoft.com/office/drawing/2014/main" id="{D60352AB-17EA-4061-906F-BD526882E4BA}"/>
                    </a:ext>
                  </a:extLst>
                </p:cNvPr>
                <p:cNvSpPr txBox="1"/>
                <p:nvPr/>
              </p:nvSpPr>
              <p:spPr>
                <a:xfrm>
                  <a:off x="9937239" y="3700999"/>
                  <a:ext cx="364800" cy="319265"/>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59" name="直接箭头连接符 58">
                <a:extLst>
                  <a:ext uri="{FF2B5EF4-FFF2-40B4-BE49-F238E27FC236}">
                    <a16:creationId xmlns:a16="http://schemas.microsoft.com/office/drawing/2014/main" id="{F4E81D78-42F5-43ED-A165-05911C4C085F}"/>
                  </a:ext>
                </a:extLst>
              </p:cNvPr>
              <p:cNvCxnSpPr/>
              <p:nvPr/>
            </p:nvCxnSpPr>
            <p:spPr>
              <a:xfrm>
                <a:off x="7430605" y="3249227"/>
                <a:ext cx="4882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接箭头连接符 59">
                <a:extLst>
                  <a:ext uri="{FF2B5EF4-FFF2-40B4-BE49-F238E27FC236}">
                    <a16:creationId xmlns:a16="http://schemas.microsoft.com/office/drawing/2014/main" id="{2E02CF13-F93F-48DD-94AD-A6C598340177}"/>
                  </a:ext>
                </a:extLst>
              </p:cNvPr>
              <p:cNvCxnSpPr/>
              <p:nvPr/>
            </p:nvCxnSpPr>
            <p:spPr>
              <a:xfrm>
                <a:off x="9987372" y="3249227"/>
                <a:ext cx="4882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4" name="直接箭头连接符 3">
              <a:extLst>
                <a:ext uri="{FF2B5EF4-FFF2-40B4-BE49-F238E27FC236}">
                  <a16:creationId xmlns:a16="http://schemas.microsoft.com/office/drawing/2014/main" id="{23339B55-EAB1-4582-B76D-7D2E868DC449}"/>
                </a:ext>
              </a:extLst>
            </p:cNvPr>
            <p:cNvCxnSpPr/>
            <p:nvPr/>
          </p:nvCxnSpPr>
          <p:spPr>
            <a:xfrm>
              <a:off x="9434419" y="2929222"/>
              <a:ext cx="737344" cy="862513"/>
            </a:xfrm>
            <a:prstGeom prst="straightConnector1">
              <a:avLst/>
            </a:prstGeom>
            <a:ln w="28575">
              <a:solidFill>
                <a:srgbClr val="262626"/>
              </a:solidFill>
              <a:tailEnd type="triangle"/>
            </a:ln>
          </p:spPr>
          <p:style>
            <a:lnRef idx="1">
              <a:schemeClr val="accent1"/>
            </a:lnRef>
            <a:fillRef idx="0">
              <a:schemeClr val="accent1"/>
            </a:fillRef>
            <a:effectRef idx="0">
              <a:schemeClr val="accent1"/>
            </a:effectRef>
            <a:fontRef idx="minor">
              <a:schemeClr val="tx1"/>
            </a:fontRef>
          </p:style>
        </p:cxnSp>
      </p:grpSp>
      <p:sp>
        <p:nvSpPr>
          <p:cNvPr id="45" name="文本框 44">
            <a:extLst>
              <a:ext uri="{FF2B5EF4-FFF2-40B4-BE49-F238E27FC236}">
                <a16:creationId xmlns:a16="http://schemas.microsoft.com/office/drawing/2014/main" id="{69A88C56-A024-45DD-9B0B-044D21B9566B}"/>
              </a:ext>
            </a:extLst>
          </p:cNvPr>
          <p:cNvSpPr txBox="1"/>
          <p:nvPr/>
        </p:nvSpPr>
        <p:spPr>
          <a:xfrm>
            <a:off x="981949" y="941556"/>
            <a:ext cx="6046769" cy="461665"/>
          </a:xfrm>
          <a:prstGeom prst="rect">
            <a:avLst/>
          </a:prstGeom>
          <a:noFill/>
        </p:spPr>
        <p:txBody>
          <a:bodyPr wrap="square" rtlCol="0">
            <a:spAutoFit/>
          </a:bodyPr>
          <a:lstStyle/>
          <a:p>
            <a:r>
              <a:rPr lang="zh-CN" altLang="en-US" sz="2400" dirty="0">
                <a:solidFill>
                  <a:schemeClr val="accent2"/>
                </a:solidFill>
                <a:latin typeface="微软雅黑" panose="020B0503020204020204" pitchFamily="34" charset="-122"/>
                <a:ea typeface="微软雅黑" panose="020B0503020204020204" pitchFamily="34" charset="-122"/>
              </a:rPr>
              <a:t> 例如</a:t>
            </a:r>
          </a:p>
        </p:txBody>
      </p:sp>
    </p:spTree>
    <p:extLst>
      <p:ext uri="{BB962C8B-B14F-4D97-AF65-F5344CB8AC3E}">
        <p14:creationId xmlns:p14="http://schemas.microsoft.com/office/powerpoint/2010/main" val="517627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up)">
                                      <p:cBhvr>
                                        <p:cTn id="17" dur="500"/>
                                        <p:tgtEl>
                                          <p:spTgt spid="2"/>
                                        </p:tgtEl>
                                      </p:cBhvr>
                                    </p:animEffect>
                                  </p:childTnLst>
                                </p:cTn>
                              </p:par>
                            </p:childTnLst>
                          </p:cTn>
                        </p:par>
                        <p:par>
                          <p:cTn id="18" fill="hold">
                            <p:stCondLst>
                              <p:cond delay="1500"/>
                            </p:stCondLst>
                            <p:childTnLst>
                              <p:par>
                                <p:cTn id="19" presetID="6" presetClass="entr" presetSubtype="16"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circle(in)">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694B01CD-4428-45ED-A6D0-F2CF4275364B}"/>
              </a:ext>
            </a:extLst>
          </p:cNvPr>
          <p:cNvGrpSpPr/>
          <p:nvPr/>
        </p:nvGrpSpPr>
        <p:grpSpPr>
          <a:xfrm>
            <a:off x="679949" y="1028702"/>
            <a:ext cx="5416052" cy="539885"/>
            <a:chOff x="679948" y="1028702"/>
            <a:chExt cx="5636173"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2116402" y="1060569"/>
              <a:ext cx="4070390"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编写程序实现取子串的操作。</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pic>
        <p:nvPicPr>
          <p:cNvPr id="22" name="图形 21">
            <a:extLst>
              <a:ext uri="{FF2B5EF4-FFF2-40B4-BE49-F238E27FC236}">
                <a16:creationId xmlns:a16="http://schemas.microsoft.com/office/drawing/2014/main" id="{B1B20AA3-FFE2-4BF7-80E2-1B5AD31974F8}"/>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2136808" y="1751210"/>
            <a:ext cx="5896505" cy="3205801"/>
          </a:xfrm>
          <a:prstGeom prst="rect">
            <a:avLst/>
          </a:prstGeom>
        </p:spPr>
      </p:pic>
      <p:sp>
        <p:nvSpPr>
          <p:cNvPr id="2" name="矩形 1">
            <a:extLst>
              <a:ext uri="{FF2B5EF4-FFF2-40B4-BE49-F238E27FC236}">
                <a16:creationId xmlns:a16="http://schemas.microsoft.com/office/drawing/2014/main" id="{7F4AF3E3-C703-4A45-861C-496E42671694}"/>
              </a:ext>
            </a:extLst>
          </p:cNvPr>
          <p:cNvSpPr/>
          <p:nvPr/>
        </p:nvSpPr>
        <p:spPr>
          <a:xfrm>
            <a:off x="2729240" y="2476947"/>
            <a:ext cx="4711640" cy="1754326"/>
          </a:xfrm>
          <a:prstGeom prst="rect">
            <a:avLst/>
          </a:prstGeom>
        </p:spPr>
        <p:txBody>
          <a:bodyPr wrap="square">
            <a:spAutoFit/>
          </a:bodyPr>
          <a:lstStyle/>
          <a:p>
            <a:pPr>
              <a:lnSpc>
                <a:spcPct val="150000"/>
              </a:lnSpc>
            </a:pP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从字符串“</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my book!</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中自第</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个字符开始取子串，共取</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个字符生成一个新的字符串。</a:t>
            </a:r>
          </a:p>
        </p:txBody>
      </p:sp>
    </p:spTree>
    <p:extLst>
      <p:ext uri="{BB962C8B-B14F-4D97-AF65-F5344CB8AC3E}">
        <p14:creationId xmlns:p14="http://schemas.microsoft.com/office/powerpoint/2010/main" val="560350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16" presetClass="entr" presetSubtype="37" fill="hold" nodeType="afterEffect">
                                  <p:stCondLst>
                                    <p:cond delay="0"/>
                                  </p:stCondLst>
                                  <p:childTnLst>
                                    <p:set>
                                      <p:cBhvr>
                                        <p:cTn id="16" dur="1" fill="hold">
                                          <p:stCondLst>
                                            <p:cond delay="0"/>
                                          </p:stCondLst>
                                        </p:cTn>
                                        <p:tgtEl>
                                          <p:spTgt spid="2">
                                            <p:txEl>
                                              <p:pRg st="0" end="0"/>
                                            </p:txEl>
                                          </p:spTgt>
                                        </p:tgtEl>
                                        <p:attrNameLst>
                                          <p:attrName>style.visibility</p:attrName>
                                        </p:attrNameLst>
                                      </p:cBhvr>
                                      <p:to>
                                        <p:strVal val="visible"/>
                                      </p:to>
                                    </p:set>
                                    <p:animEffect transition="in" filter="barn(outVertical)">
                                      <p:cBhvr>
                                        <p:cTn id="1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CFDC853E-ABFC-4B08-A0BA-22DD572894F9}"/>
              </a:ext>
            </a:extLst>
          </p:cNvPr>
          <p:cNvGrpSpPr/>
          <p:nvPr/>
        </p:nvGrpSpPr>
        <p:grpSpPr>
          <a:xfrm>
            <a:off x="630540" y="1001029"/>
            <a:ext cx="7429495" cy="5780044"/>
            <a:chOff x="1587982" y="1091191"/>
            <a:chExt cx="7429495" cy="6148741"/>
          </a:xfrm>
        </p:grpSpPr>
        <p:sp>
          <p:nvSpPr>
            <p:cNvPr id="3" name="矩形 2">
              <a:extLst>
                <a:ext uri="{FF2B5EF4-FFF2-40B4-BE49-F238E27FC236}">
                  <a16:creationId xmlns:a16="http://schemas.microsoft.com/office/drawing/2014/main" id="{EBCEAAC9-A18D-440D-8DD5-4D2A7664F4A4}"/>
                </a:ext>
              </a:extLst>
            </p:cNvPr>
            <p:cNvSpPr/>
            <p:nvPr/>
          </p:nvSpPr>
          <p:spPr>
            <a:xfrm>
              <a:off x="1587982" y="1091191"/>
              <a:ext cx="6679905" cy="6148741"/>
            </a:xfrm>
            <a:prstGeom prst="rect">
              <a:avLst/>
            </a:prstGeom>
          </p:spPr>
          <p:txBody>
            <a:bodyPr wrap="square">
              <a:spAutoFit/>
            </a:bodyPr>
            <a:lstStyle/>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int main()</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	</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char s[]="my book</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char t[5]</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int i</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start=3</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len</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=4</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char *p=</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s+start</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for (i=0</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i &lt; </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len</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i++)</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t[i]=p[i]</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等价于*</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t+i</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p+i</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t[i]='\0'</a:t>
              </a:r>
              <a:r>
                <a:rPr lang="en-US" altLang="zh-CN"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&lt;&lt;"</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取出的子串为</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:\""&lt;&lt;t&lt;&lt;"\""&lt;&lt;</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return 0</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spcBef>
                  <a:spcPts val="600"/>
                </a:spcBef>
              </a:pP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endParaRPr>
            </a:p>
            <a:p>
              <a:pPr marL="360000" indent="-452438">
                <a:lnSpc>
                  <a:spcPct val="90000"/>
                </a:lnSpc>
                <a:spcBef>
                  <a:spcPts val="600"/>
                </a:spcBef>
              </a:pPr>
              <a:endPar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矩形 3">
              <a:extLst>
                <a:ext uri="{FF2B5EF4-FFF2-40B4-BE49-F238E27FC236}">
                  <a16:creationId xmlns:a16="http://schemas.microsoft.com/office/drawing/2014/main" id="{FE0E073E-D658-4143-9D04-D1E375B7B2C6}"/>
                </a:ext>
              </a:extLst>
            </p:cNvPr>
            <p:cNvSpPr/>
            <p:nvPr/>
          </p:nvSpPr>
          <p:spPr>
            <a:xfrm>
              <a:off x="3222460" y="3453111"/>
              <a:ext cx="5795017" cy="424732"/>
            </a:xfrm>
            <a:prstGeom prst="rect">
              <a:avLst/>
            </a:prstGeom>
          </p:spPr>
          <p:txBody>
            <a:bodyPr wrap="square">
              <a:spAutoFit/>
            </a:bodyPr>
            <a:lstStyle/>
            <a:p>
              <a:pPr marL="360000" indent="-452438">
                <a:lnSpc>
                  <a:spcPct val="90000"/>
                </a:lnSpc>
                <a:spcBef>
                  <a:spcPts val="600"/>
                </a:spcBef>
              </a:pPr>
              <a:endPar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6" name="组合 15">
            <a:extLst>
              <a:ext uri="{FF2B5EF4-FFF2-40B4-BE49-F238E27FC236}">
                <a16:creationId xmlns:a16="http://schemas.microsoft.com/office/drawing/2014/main" id="{2CC8E408-C057-4A71-B151-E5FD5DEBDDC7}"/>
              </a:ext>
            </a:extLst>
          </p:cNvPr>
          <p:cNvGrpSpPr/>
          <p:nvPr/>
        </p:nvGrpSpPr>
        <p:grpSpPr>
          <a:xfrm>
            <a:off x="279161" y="781071"/>
            <a:ext cx="7466304" cy="5737778"/>
            <a:chOff x="4188196" y="2127479"/>
            <a:chExt cx="3910692" cy="3650794"/>
          </a:xfrm>
        </p:grpSpPr>
        <p:grpSp>
          <p:nvGrpSpPr>
            <p:cNvPr id="17" name="组合 16">
              <a:extLst>
                <a:ext uri="{FF2B5EF4-FFF2-40B4-BE49-F238E27FC236}">
                  <a16:creationId xmlns:a16="http://schemas.microsoft.com/office/drawing/2014/main" id="{5719E719-2D26-4795-9013-A302A9E04527}"/>
                </a:ext>
              </a:extLst>
            </p:cNvPr>
            <p:cNvGrpSpPr/>
            <p:nvPr/>
          </p:nvGrpSpPr>
          <p:grpSpPr>
            <a:xfrm>
              <a:off x="4188196" y="2127479"/>
              <a:ext cx="3910692" cy="3650794"/>
              <a:chOff x="4188196" y="2127479"/>
              <a:chExt cx="3910692" cy="3650794"/>
            </a:xfrm>
          </p:grpSpPr>
          <p:sp>
            <p:nvSpPr>
              <p:cNvPr id="22" name="任意多边形 93">
                <a:extLst>
                  <a:ext uri="{FF2B5EF4-FFF2-40B4-BE49-F238E27FC236}">
                    <a16:creationId xmlns:a16="http://schemas.microsoft.com/office/drawing/2014/main" id="{9DA910B5-7E7D-4CEE-B55D-12C686F77826}"/>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3" name="矩形: 圆角 22">
                <a:extLst>
                  <a:ext uri="{FF2B5EF4-FFF2-40B4-BE49-F238E27FC236}">
                    <a16:creationId xmlns:a16="http://schemas.microsoft.com/office/drawing/2014/main" id="{A249322A-E44A-4747-A59C-C0EBB33BC292}"/>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93">
                <a:extLst>
                  <a:ext uri="{FF2B5EF4-FFF2-40B4-BE49-F238E27FC236}">
                    <a16:creationId xmlns:a16="http://schemas.microsoft.com/office/drawing/2014/main" id="{8206BA93-F60E-40FB-9496-6288BA710753}"/>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5" name="任意多边形 93">
                <a:extLst>
                  <a:ext uri="{FF2B5EF4-FFF2-40B4-BE49-F238E27FC236}">
                    <a16:creationId xmlns:a16="http://schemas.microsoft.com/office/drawing/2014/main" id="{4DD29153-F636-4653-9565-001FE4CE2310}"/>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6" name="任意多边形 93">
                <a:extLst>
                  <a:ext uri="{FF2B5EF4-FFF2-40B4-BE49-F238E27FC236}">
                    <a16:creationId xmlns:a16="http://schemas.microsoft.com/office/drawing/2014/main" id="{9EC7A394-BA43-4303-932E-3F58BFD38301}"/>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18" name="直接连接符 17">
              <a:extLst>
                <a:ext uri="{FF2B5EF4-FFF2-40B4-BE49-F238E27FC236}">
                  <a16:creationId xmlns:a16="http://schemas.microsoft.com/office/drawing/2014/main" id="{9AB2A68D-601A-40FC-8377-CEB8DFE69F37}"/>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741D8F04-9839-4244-810D-500C297BD41C}"/>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9E3B5011-AE39-4BC9-874C-5CD5DA098CD4}"/>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3BDA953A-BDAC-4332-852B-3F84E42B0390}"/>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27" name="组合 10">
            <a:extLst>
              <a:ext uri="{FF2B5EF4-FFF2-40B4-BE49-F238E27FC236}">
                <a16:creationId xmlns:a16="http://schemas.microsoft.com/office/drawing/2014/main" id="{59FCD8A9-95A0-4BB6-9A45-F1870AE07691}"/>
              </a:ext>
            </a:extLst>
          </p:cNvPr>
          <p:cNvGrpSpPr/>
          <p:nvPr/>
        </p:nvGrpSpPr>
        <p:grpSpPr>
          <a:xfrm>
            <a:off x="8060035" y="1033292"/>
            <a:ext cx="3933825" cy="4890035"/>
            <a:chOff x="7224801" y="1107678"/>
            <a:chExt cx="3933825" cy="4890035"/>
          </a:xfrm>
        </p:grpSpPr>
        <p:pic>
          <p:nvPicPr>
            <p:cNvPr id="28" name="图片 9">
              <a:extLst>
                <a:ext uri="{FF2B5EF4-FFF2-40B4-BE49-F238E27FC236}">
                  <a16:creationId xmlns:a16="http://schemas.microsoft.com/office/drawing/2014/main" id="{07F4B41C-7485-4395-AAB6-770748DCA1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4801" y="1568588"/>
              <a:ext cx="3933825" cy="4429125"/>
            </a:xfrm>
            <a:prstGeom prst="rect">
              <a:avLst/>
            </a:prstGeom>
          </p:spPr>
        </p:pic>
        <p:sp>
          <p:nvSpPr>
            <p:cNvPr id="29" name="文本框 58">
              <a:extLst>
                <a:ext uri="{FF2B5EF4-FFF2-40B4-BE49-F238E27FC236}">
                  <a16:creationId xmlns:a16="http://schemas.microsoft.com/office/drawing/2014/main" id="{A401037C-D628-4945-99B6-2B7D1682628F}"/>
                </a:ext>
              </a:extLst>
            </p:cNvPr>
            <p:cNvSpPr txBox="1"/>
            <p:nvPr/>
          </p:nvSpPr>
          <p:spPr>
            <a:xfrm>
              <a:off x="7543414" y="1627975"/>
              <a:ext cx="680759"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m</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0" name="文本框 59">
              <a:extLst>
                <a:ext uri="{FF2B5EF4-FFF2-40B4-BE49-F238E27FC236}">
                  <a16:creationId xmlns:a16="http://schemas.microsoft.com/office/drawing/2014/main" id="{41879D86-D033-40D6-8888-83AA1DB8A831}"/>
                </a:ext>
              </a:extLst>
            </p:cNvPr>
            <p:cNvSpPr txBox="1"/>
            <p:nvPr/>
          </p:nvSpPr>
          <p:spPr>
            <a:xfrm>
              <a:off x="7601470" y="2099754"/>
              <a:ext cx="608118"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y</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1" name="文本框 60">
              <a:extLst>
                <a:ext uri="{FF2B5EF4-FFF2-40B4-BE49-F238E27FC236}">
                  <a16:creationId xmlns:a16="http://schemas.microsoft.com/office/drawing/2014/main" id="{933F4270-96CF-499B-B937-57589B54DC8E}"/>
                </a:ext>
              </a:extLst>
            </p:cNvPr>
            <p:cNvSpPr txBox="1"/>
            <p:nvPr/>
          </p:nvSpPr>
          <p:spPr>
            <a:xfrm>
              <a:off x="7640074" y="2655758"/>
              <a:ext cx="560890"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2" name="文本框 61">
              <a:extLst>
                <a:ext uri="{FF2B5EF4-FFF2-40B4-BE49-F238E27FC236}">
                  <a16:creationId xmlns:a16="http://schemas.microsoft.com/office/drawing/2014/main" id="{567FFE1B-B7E9-4369-A0AA-25D23D2FAE1A}"/>
                </a:ext>
              </a:extLst>
            </p:cNvPr>
            <p:cNvSpPr txBox="1"/>
            <p:nvPr/>
          </p:nvSpPr>
          <p:spPr>
            <a:xfrm>
              <a:off x="7648699" y="3127538"/>
              <a:ext cx="680759"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b</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3" name="文本框 62">
              <a:extLst>
                <a:ext uri="{FF2B5EF4-FFF2-40B4-BE49-F238E27FC236}">
                  <a16:creationId xmlns:a16="http://schemas.microsoft.com/office/drawing/2014/main" id="{245F2509-E56E-4785-9403-11F6A6EB5443}"/>
                </a:ext>
              </a:extLst>
            </p:cNvPr>
            <p:cNvSpPr txBox="1"/>
            <p:nvPr/>
          </p:nvSpPr>
          <p:spPr>
            <a:xfrm>
              <a:off x="7609001" y="3612129"/>
              <a:ext cx="765037"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4" name="文本框 63">
              <a:extLst>
                <a:ext uri="{FF2B5EF4-FFF2-40B4-BE49-F238E27FC236}">
                  <a16:creationId xmlns:a16="http://schemas.microsoft.com/office/drawing/2014/main" id="{D231DFBC-3F7C-4F4C-A6D0-ED1EB95F3073}"/>
                </a:ext>
              </a:extLst>
            </p:cNvPr>
            <p:cNvSpPr txBox="1"/>
            <p:nvPr/>
          </p:nvSpPr>
          <p:spPr>
            <a:xfrm>
              <a:off x="7609001" y="4102112"/>
              <a:ext cx="735364"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o</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5" name="文本框 64">
              <a:extLst>
                <a:ext uri="{FF2B5EF4-FFF2-40B4-BE49-F238E27FC236}">
                  <a16:creationId xmlns:a16="http://schemas.microsoft.com/office/drawing/2014/main" id="{7D7ADABE-1DCF-46D1-AAC4-2D9981E24A78}"/>
                </a:ext>
              </a:extLst>
            </p:cNvPr>
            <p:cNvSpPr txBox="1"/>
            <p:nvPr/>
          </p:nvSpPr>
          <p:spPr>
            <a:xfrm>
              <a:off x="7826843" y="1107678"/>
              <a:ext cx="284052" cy="400110"/>
            </a:xfrm>
            <a:prstGeom prst="rect">
              <a:avLst/>
            </a:prstGeom>
            <a:noFill/>
          </p:spPr>
          <p:txBody>
            <a:bodyPr wrap="non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s</a:t>
              </a:r>
              <a:endParaRPr lang="zh-CN" altLang="en-US" sz="20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文本框 65">
              <a:extLst>
                <a:ext uri="{FF2B5EF4-FFF2-40B4-BE49-F238E27FC236}">
                  <a16:creationId xmlns:a16="http://schemas.microsoft.com/office/drawing/2014/main" id="{BDD39157-65D9-424F-AE84-6003699428EE}"/>
                </a:ext>
              </a:extLst>
            </p:cNvPr>
            <p:cNvSpPr txBox="1"/>
            <p:nvPr/>
          </p:nvSpPr>
          <p:spPr>
            <a:xfrm>
              <a:off x="7620312" y="4559107"/>
              <a:ext cx="735364"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k</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7" name="文本框 66">
              <a:extLst>
                <a:ext uri="{FF2B5EF4-FFF2-40B4-BE49-F238E27FC236}">
                  <a16:creationId xmlns:a16="http://schemas.microsoft.com/office/drawing/2014/main" id="{E1BF4A54-0C89-473D-91B9-5E3255F2AD35}"/>
                </a:ext>
              </a:extLst>
            </p:cNvPr>
            <p:cNvSpPr txBox="1"/>
            <p:nvPr/>
          </p:nvSpPr>
          <p:spPr>
            <a:xfrm>
              <a:off x="7622997" y="5049090"/>
              <a:ext cx="735364"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8" name="文本框 67">
              <a:extLst>
                <a:ext uri="{FF2B5EF4-FFF2-40B4-BE49-F238E27FC236}">
                  <a16:creationId xmlns:a16="http://schemas.microsoft.com/office/drawing/2014/main" id="{CBF79875-B22D-4E78-A9EA-E1F6A9929758}"/>
                </a:ext>
              </a:extLst>
            </p:cNvPr>
            <p:cNvSpPr txBox="1"/>
            <p:nvPr/>
          </p:nvSpPr>
          <p:spPr>
            <a:xfrm>
              <a:off x="7620312" y="5595958"/>
              <a:ext cx="735364" cy="40011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39" name="文本框 72">
              <a:extLst>
                <a:ext uri="{FF2B5EF4-FFF2-40B4-BE49-F238E27FC236}">
                  <a16:creationId xmlns:a16="http://schemas.microsoft.com/office/drawing/2014/main" id="{BFF9C1B2-12D6-4374-B7DC-62E35EBC5B6C}"/>
                </a:ext>
              </a:extLst>
            </p:cNvPr>
            <p:cNvSpPr txBox="1"/>
            <p:nvPr/>
          </p:nvSpPr>
          <p:spPr>
            <a:xfrm>
              <a:off x="10253940" y="2641855"/>
              <a:ext cx="560890" cy="400110"/>
            </a:xfrm>
            <a:prstGeom prst="rect">
              <a:avLst/>
            </a:prstGeom>
            <a:noFill/>
          </p:spPr>
          <p:txBody>
            <a:bodyPr wrap="square" rtlCol="0">
              <a:spAutoFit/>
            </a:bodyPr>
            <a:lstStyle/>
            <a:p>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909105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childTnLst>
                          </p:cTn>
                        </p:par>
                        <p:par>
                          <p:cTn id="10" fill="hold">
                            <p:stCondLst>
                              <p:cond delay="500"/>
                            </p:stCondLst>
                            <p:childTnLst>
                              <p:par>
                                <p:cTn id="11" presetID="49" presetClass="entr" presetSubtype="0" decel="10000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 calcmode="lin" valueType="num">
                                      <p:cBhvr>
                                        <p:cTn id="15" dur="500" fill="hold"/>
                                        <p:tgtEl>
                                          <p:spTgt spid="5"/>
                                        </p:tgtEl>
                                        <p:attrNameLst>
                                          <p:attrName>style.rotation</p:attrName>
                                        </p:attrNameLst>
                                      </p:cBhvr>
                                      <p:tavLst>
                                        <p:tav tm="0">
                                          <p:val>
                                            <p:fltVal val="360"/>
                                          </p:val>
                                        </p:tav>
                                        <p:tav tm="100000">
                                          <p:val>
                                            <p:fltVal val="0"/>
                                          </p:val>
                                        </p:tav>
                                      </p:tavLst>
                                    </p:anim>
                                    <p:animEffect transition="in" filter="fade">
                                      <p:cBhvr>
                                        <p:cTn id="16" dur="500"/>
                                        <p:tgtEl>
                                          <p:spTgt spid="5"/>
                                        </p:tgtEl>
                                      </p:cBhvr>
                                    </p:animEffect>
                                  </p:childTnLst>
                                </p:cTn>
                              </p:par>
                            </p:childTnLst>
                          </p:cTn>
                        </p:par>
                        <p:par>
                          <p:cTn id="17" fill="hold">
                            <p:stCondLst>
                              <p:cond delay="1000"/>
                            </p:stCondLst>
                            <p:childTnLst>
                              <p:par>
                                <p:cTn id="18" presetID="53" presetClass="entr" presetSubtype="528"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 calcmode="lin" valueType="num">
                                      <p:cBhvr>
                                        <p:cTn id="20" dur="500" fill="hold"/>
                                        <p:tgtEl>
                                          <p:spTgt spid="27"/>
                                        </p:tgtEl>
                                        <p:attrNameLst>
                                          <p:attrName>ppt_w</p:attrName>
                                        </p:attrNameLst>
                                      </p:cBhvr>
                                      <p:tavLst>
                                        <p:tav tm="0">
                                          <p:val>
                                            <p:fltVal val="0"/>
                                          </p:val>
                                        </p:tav>
                                        <p:tav tm="100000">
                                          <p:val>
                                            <p:strVal val="#ppt_w"/>
                                          </p:val>
                                        </p:tav>
                                      </p:tavLst>
                                    </p:anim>
                                    <p:anim calcmode="lin" valueType="num">
                                      <p:cBhvr>
                                        <p:cTn id="21" dur="500" fill="hold"/>
                                        <p:tgtEl>
                                          <p:spTgt spid="27"/>
                                        </p:tgtEl>
                                        <p:attrNameLst>
                                          <p:attrName>ppt_h</p:attrName>
                                        </p:attrNameLst>
                                      </p:cBhvr>
                                      <p:tavLst>
                                        <p:tav tm="0">
                                          <p:val>
                                            <p:fltVal val="0"/>
                                          </p:val>
                                        </p:tav>
                                        <p:tav tm="100000">
                                          <p:val>
                                            <p:strVal val="#ppt_h"/>
                                          </p:val>
                                        </p:tav>
                                      </p:tavLst>
                                    </p:anim>
                                    <p:animEffect transition="in" filter="fade">
                                      <p:cBhvr>
                                        <p:cTn id="22" dur="500"/>
                                        <p:tgtEl>
                                          <p:spTgt spid="27"/>
                                        </p:tgtEl>
                                      </p:cBhvr>
                                    </p:animEffect>
                                    <p:anim calcmode="lin" valueType="num">
                                      <p:cBhvr>
                                        <p:cTn id="23" dur="500" fill="hold"/>
                                        <p:tgtEl>
                                          <p:spTgt spid="27"/>
                                        </p:tgtEl>
                                        <p:attrNameLst>
                                          <p:attrName>ppt_x</p:attrName>
                                        </p:attrNameLst>
                                      </p:cBhvr>
                                      <p:tavLst>
                                        <p:tav tm="0">
                                          <p:val>
                                            <p:fltVal val="0.5"/>
                                          </p:val>
                                        </p:tav>
                                        <p:tav tm="100000">
                                          <p:val>
                                            <p:strVal val="#ppt_x"/>
                                          </p:val>
                                        </p:tav>
                                      </p:tavLst>
                                    </p:anim>
                                    <p:anim calcmode="lin" valueType="num">
                                      <p:cBhvr>
                                        <p:cTn id="24" dur="500" fill="hold"/>
                                        <p:tgtEl>
                                          <p:spTgt spid="27"/>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id="{694B01CD-4428-45ED-A6D0-F2CF4275364B}"/>
              </a:ext>
            </a:extLst>
          </p:cNvPr>
          <p:cNvGrpSpPr/>
          <p:nvPr/>
        </p:nvGrpSpPr>
        <p:grpSpPr>
          <a:xfrm>
            <a:off x="679948" y="932113"/>
            <a:ext cx="5802697" cy="539885"/>
            <a:chOff x="679948" y="1028702"/>
            <a:chExt cx="5636173"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2116402" y="1060569"/>
              <a:ext cx="4070390"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使用指针数组操作多个字符串。</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34" name="组合 33">
            <a:extLst>
              <a:ext uri="{FF2B5EF4-FFF2-40B4-BE49-F238E27FC236}">
                <a16:creationId xmlns:a16="http://schemas.microsoft.com/office/drawing/2014/main" id="{3560A4C3-71F5-4A1F-8BDF-2F0100E118D1}"/>
              </a:ext>
            </a:extLst>
          </p:cNvPr>
          <p:cNvGrpSpPr/>
          <p:nvPr/>
        </p:nvGrpSpPr>
        <p:grpSpPr>
          <a:xfrm>
            <a:off x="2734337" y="1668256"/>
            <a:ext cx="7311631" cy="4767499"/>
            <a:chOff x="4188196" y="2127479"/>
            <a:chExt cx="3910692" cy="3650794"/>
          </a:xfrm>
        </p:grpSpPr>
        <p:grpSp>
          <p:nvGrpSpPr>
            <p:cNvPr id="36" name="组合 35">
              <a:extLst>
                <a:ext uri="{FF2B5EF4-FFF2-40B4-BE49-F238E27FC236}">
                  <a16:creationId xmlns:a16="http://schemas.microsoft.com/office/drawing/2014/main" id="{BA11F189-6CB5-4AFF-A4E0-9E39641FFED9}"/>
                </a:ext>
              </a:extLst>
            </p:cNvPr>
            <p:cNvGrpSpPr/>
            <p:nvPr/>
          </p:nvGrpSpPr>
          <p:grpSpPr>
            <a:xfrm>
              <a:off x="4188196" y="2127479"/>
              <a:ext cx="3910692" cy="3650794"/>
              <a:chOff x="4188196" y="2127479"/>
              <a:chExt cx="3910692" cy="3650794"/>
            </a:xfrm>
          </p:grpSpPr>
          <p:sp>
            <p:nvSpPr>
              <p:cNvPr id="45" name="任意多边形 93">
                <a:extLst>
                  <a:ext uri="{FF2B5EF4-FFF2-40B4-BE49-F238E27FC236}">
                    <a16:creationId xmlns:a16="http://schemas.microsoft.com/office/drawing/2014/main" id="{1F919E3D-0904-4097-8C85-463E6B6BB438}"/>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6" name="矩形: 圆角 45">
                <a:extLst>
                  <a:ext uri="{FF2B5EF4-FFF2-40B4-BE49-F238E27FC236}">
                    <a16:creationId xmlns:a16="http://schemas.microsoft.com/office/drawing/2014/main" id="{269E08CC-9B6B-4BB8-8B9F-4B0268E73309}"/>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93">
                <a:extLst>
                  <a:ext uri="{FF2B5EF4-FFF2-40B4-BE49-F238E27FC236}">
                    <a16:creationId xmlns:a16="http://schemas.microsoft.com/office/drawing/2014/main" id="{DB2126BA-AB22-49E5-933E-7D7ABCD2434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8" name="任意多边形 93">
                <a:extLst>
                  <a:ext uri="{FF2B5EF4-FFF2-40B4-BE49-F238E27FC236}">
                    <a16:creationId xmlns:a16="http://schemas.microsoft.com/office/drawing/2014/main" id="{C6ABC014-8AA6-4209-8762-140AC573F763}"/>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9" name="任意多边形 93">
                <a:extLst>
                  <a:ext uri="{FF2B5EF4-FFF2-40B4-BE49-F238E27FC236}">
                    <a16:creationId xmlns:a16="http://schemas.microsoft.com/office/drawing/2014/main" id="{0A4A0A3F-9039-4E8C-B003-EC866C3DB9E2}"/>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7" name="直接连接符 36">
              <a:extLst>
                <a:ext uri="{FF2B5EF4-FFF2-40B4-BE49-F238E27FC236}">
                  <a16:creationId xmlns:a16="http://schemas.microsoft.com/office/drawing/2014/main" id="{4285B370-ED4E-4B11-9C51-72E1F3FCFB5B}"/>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D5D8903E-F57F-4D80-A11F-9E03992C8142}"/>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A021E92B-D50B-4F00-8839-885B47BF0A30}"/>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7A545002-A1C9-4C14-A436-85E6A41BB971}"/>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2" name="矩形 1">
            <a:extLst>
              <a:ext uri="{FF2B5EF4-FFF2-40B4-BE49-F238E27FC236}">
                <a16:creationId xmlns:a16="http://schemas.microsoft.com/office/drawing/2014/main" id="{0D858568-FB26-41BC-BD44-361E179DB298}"/>
              </a:ext>
            </a:extLst>
          </p:cNvPr>
          <p:cNvSpPr/>
          <p:nvPr/>
        </p:nvSpPr>
        <p:spPr>
          <a:xfrm>
            <a:off x="2901491" y="1740048"/>
            <a:ext cx="7011134" cy="3881062"/>
          </a:xfrm>
          <a:prstGeom prst="rect">
            <a:avLst/>
          </a:prstGeom>
        </p:spPr>
        <p:txBody>
          <a:bodyPr wrap="square">
            <a:spAutoFit/>
          </a:bodyPr>
          <a:lstStyle/>
          <a:p>
            <a:pPr marL="360000" indent="-452438">
              <a:lnSpc>
                <a:spcPct val="110000"/>
              </a:lnSpc>
              <a:spcBef>
                <a:spcPts val="600"/>
              </a:spcBef>
            </a:pPr>
            <a:endPar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endParaRP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int main()</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	char *p[3]={"Beijing"</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"Tianjin"</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"Shanghai"}</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int </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i</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for (</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i</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=0</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i</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&lt; 3</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i</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cout</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&lt;&lt;p[</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i</a:t>
            </a: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]&lt;&lt;</a:t>
            </a:r>
            <a:r>
              <a:rPr lang="en-US" altLang="zh-CN" sz="2400" dirty="0" err="1">
                <a:solidFill>
                  <a:srgbClr val="262626"/>
                </a:solidFill>
                <a:latin typeface="Times New Roman" panose="02020603050405020304" pitchFamily="18" charset="0"/>
                <a:ea typeface="宋体" pitchFamily="2" charset="-122"/>
                <a:cs typeface="Times New Roman" panose="02020603050405020304" pitchFamily="18" charset="0"/>
              </a:rPr>
              <a:t>endl</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return 0</a:t>
            </a:r>
            <a:r>
              <a:rPr lang="en-US" altLang="zh-CN" sz="2400" dirty="0">
                <a:solidFill>
                  <a:srgbClr val="262626"/>
                </a:solidFill>
                <a:latin typeface="微软雅黑" panose="020B0503020204020204" pitchFamily="34" charset="-122"/>
                <a:ea typeface="微软雅黑" panose="020B0503020204020204" pitchFamily="34" charset="-122"/>
                <a:cs typeface="Times New Roman" panose="02020603050405020304" pitchFamily="18" charset="0"/>
              </a:rPr>
              <a:t>;</a:t>
            </a:r>
          </a:p>
          <a:p>
            <a:pPr marL="360000" indent="-452438">
              <a:lnSpc>
                <a:spcPct val="110000"/>
              </a:lnSpc>
              <a:spcBef>
                <a:spcPts val="600"/>
              </a:spcBef>
            </a:pPr>
            <a:r>
              <a:rPr lang="en-US" altLang="zh-CN" sz="2400" dirty="0">
                <a:solidFill>
                  <a:srgbClr val="262626"/>
                </a:solidFill>
                <a:latin typeface="Times New Roman" panose="02020603050405020304" pitchFamily="18" charset="0"/>
                <a:ea typeface="宋体" pitchFamily="2" charset="-122"/>
                <a:cs typeface="Times New Roman" panose="02020603050405020304" pitchFamily="18" charset="0"/>
              </a:rPr>
              <a:t>	}</a:t>
            </a:r>
            <a:endParaRPr lang="zh-CN" altLang="en-US" sz="2000" dirty="0">
              <a:solidFill>
                <a:srgbClr val="262626"/>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6680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Effect transition="in" filter="fade">
                                      <p:cBhvr>
                                        <p:cTn id="13" dur="500"/>
                                        <p:tgtEl>
                                          <p:spTgt spid="34"/>
                                        </p:tgtEl>
                                      </p:cBhvr>
                                    </p:animEffect>
                                  </p:childTnLst>
                                </p:cTn>
                              </p:par>
                            </p:childTnLst>
                          </p:cTn>
                        </p:par>
                        <p:par>
                          <p:cTn id="14" fill="hold">
                            <p:stCondLst>
                              <p:cond delay="1000"/>
                            </p:stCondLst>
                            <p:childTnLst>
                              <p:par>
                                <p:cTn id="15" presetID="50" presetClass="entr" presetSubtype="0" decel="10000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500" fill="hold"/>
                                        <p:tgtEl>
                                          <p:spTgt spid="2"/>
                                        </p:tgtEl>
                                        <p:attrNameLst>
                                          <p:attrName>ppt_w</p:attrName>
                                        </p:attrNameLst>
                                      </p:cBhvr>
                                      <p:tavLst>
                                        <p:tav tm="0">
                                          <p:val>
                                            <p:strVal val="#ppt_w+.3"/>
                                          </p:val>
                                        </p:tav>
                                        <p:tav tm="100000">
                                          <p:val>
                                            <p:strVal val="#ppt_w"/>
                                          </p:val>
                                        </p:tav>
                                      </p:tavLst>
                                    </p:anim>
                                    <p:anim calcmode="lin" valueType="num">
                                      <p:cBhvr>
                                        <p:cTn id="18" dur="500" fill="hold"/>
                                        <p:tgtEl>
                                          <p:spTgt spid="2"/>
                                        </p:tgtEl>
                                        <p:attrNameLst>
                                          <p:attrName>ppt_h</p:attrName>
                                        </p:attrNameLst>
                                      </p:cBhvr>
                                      <p:tavLst>
                                        <p:tav tm="0">
                                          <p:val>
                                            <p:strVal val="#ppt_h"/>
                                          </p:val>
                                        </p:tav>
                                        <p:tav tm="100000">
                                          <p:val>
                                            <p:strVal val="#ppt_h"/>
                                          </p:val>
                                        </p:tav>
                                      </p:tavLst>
                                    </p:anim>
                                    <p:animEffect transition="in" filter="fade">
                                      <p:cBhvr>
                                        <p:cTn id="1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id="{D5617FA8-F908-436D-892B-54820F1E5492}"/>
              </a:ext>
            </a:extLst>
          </p:cNvPr>
          <p:cNvGrpSpPr/>
          <p:nvPr/>
        </p:nvGrpSpPr>
        <p:grpSpPr>
          <a:xfrm>
            <a:off x="1839913" y="916196"/>
            <a:ext cx="8439150" cy="5163629"/>
            <a:chOff x="2247985" y="2665987"/>
            <a:chExt cx="8439150" cy="5163629"/>
          </a:xfrm>
        </p:grpSpPr>
        <p:pic>
          <p:nvPicPr>
            <p:cNvPr id="4" name="图片 3">
              <a:extLst>
                <a:ext uri="{FF2B5EF4-FFF2-40B4-BE49-F238E27FC236}">
                  <a16:creationId xmlns:a16="http://schemas.microsoft.com/office/drawing/2014/main" id="{1D0A83BD-B3E6-474C-86D1-3259B2B07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7985" y="3105216"/>
              <a:ext cx="8439150" cy="4724400"/>
            </a:xfrm>
            <a:prstGeom prst="rect">
              <a:avLst/>
            </a:prstGeom>
          </p:spPr>
        </p:pic>
        <p:sp>
          <p:nvSpPr>
            <p:cNvPr id="5" name="文本框 4">
              <a:extLst>
                <a:ext uri="{FF2B5EF4-FFF2-40B4-BE49-F238E27FC236}">
                  <a16:creationId xmlns:a16="http://schemas.microsoft.com/office/drawing/2014/main" id="{D860C09D-6C2D-4A1D-8C9D-65B31DA7406A}"/>
                </a:ext>
              </a:extLst>
            </p:cNvPr>
            <p:cNvSpPr txBox="1"/>
            <p:nvPr/>
          </p:nvSpPr>
          <p:spPr>
            <a:xfrm>
              <a:off x="2787589" y="2665987"/>
              <a:ext cx="312906"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p</a:t>
              </a:r>
              <a:endParaRPr lang="zh-CN" altLang="en-US" sz="2000" dirty="0">
                <a:latin typeface="Times New Roman" panose="02020603050405020304" pitchFamily="18" charset="0"/>
                <a:cs typeface="Times New Roman" panose="02020603050405020304" pitchFamily="18" charset="0"/>
              </a:endParaRPr>
            </a:p>
          </p:txBody>
        </p:sp>
        <p:sp>
          <p:nvSpPr>
            <p:cNvPr id="29" name="文本框 28">
              <a:extLst>
                <a:ext uri="{FF2B5EF4-FFF2-40B4-BE49-F238E27FC236}">
                  <a16:creationId xmlns:a16="http://schemas.microsoft.com/office/drawing/2014/main" id="{934329BB-7566-4623-BAEF-37DB33F35107}"/>
                </a:ext>
              </a:extLst>
            </p:cNvPr>
            <p:cNvSpPr txBox="1"/>
            <p:nvPr/>
          </p:nvSpPr>
          <p:spPr>
            <a:xfrm>
              <a:off x="2787589" y="3147636"/>
              <a:ext cx="625492"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P[0]</a:t>
              </a:r>
              <a:endParaRPr lang="zh-CN" altLang="en-US" sz="2000" dirty="0">
                <a:latin typeface="Times New Roman" panose="02020603050405020304" pitchFamily="18" charset="0"/>
                <a:cs typeface="Times New Roman" panose="02020603050405020304" pitchFamily="18" charset="0"/>
              </a:endParaRPr>
            </a:p>
          </p:txBody>
        </p:sp>
        <p:sp>
          <p:nvSpPr>
            <p:cNvPr id="32" name="文本框 31">
              <a:extLst>
                <a:ext uri="{FF2B5EF4-FFF2-40B4-BE49-F238E27FC236}">
                  <a16:creationId xmlns:a16="http://schemas.microsoft.com/office/drawing/2014/main" id="{20F36460-E32C-47FB-820B-38F2E39FB1FB}"/>
                </a:ext>
              </a:extLst>
            </p:cNvPr>
            <p:cNvSpPr txBox="1"/>
            <p:nvPr/>
          </p:nvSpPr>
          <p:spPr>
            <a:xfrm>
              <a:off x="2787589" y="3507813"/>
              <a:ext cx="611065"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p[1]</a:t>
              </a:r>
              <a:endParaRPr lang="zh-CN" altLang="en-US" sz="2000" dirty="0">
                <a:latin typeface="Times New Roman" panose="02020603050405020304" pitchFamily="18" charset="0"/>
                <a:cs typeface="Times New Roman" panose="02020603050405020304" pitchFamily="18" charset="0"/>
              </a:endParaRPr>
            </a:p>
          </p:txBody>
        </p:sp>
        <p:sp>
          <p:nvSpPr>
            <p:cNvPr id="50" name="文本框 49">
              <a:extLst>
                <a:ext uri="{FF2B5EF4-FFF2-40B4-BE49-F238E27FC236}">
                  <a16:creationId xmlns:a16="http://schemas.microsoft.com/office/drawing/2014/main" id="{77134D0E-2685-4A7B-8D1D-900046F9F8DE}"/>
                </a:ext>
              </a:extLst>
            </p:cNvPr>
            <p:cNvSpPr txBox="1"/>
            <p:nvPr/>
          </p:nvSpPr>
          <p:spPr>
            <a:xfrm>
              <a:off x="2787589" y="3951839"/>
              <a:ext cx="625492" cy="400110"/>
            </a:xfrm>
            <a:prstGeom prst="rect">
              <a:avLst/>
            </a:prstGeom>
            <a:noFill/>
          </p:spPr>
          <p:txBody>
            <a:bodyPr wrap="none" rtlCol="0">
              <a:spAutoFit/>
            </a:bodyPr>
            <a:lstStyle/>
            <a:p>
              <a:r>
                <a:rPr lang="en-US" altLang="zh-CN" sz="2000" dirty="0">
                  <a:latin typeface="Times New Roman" panose="02020603050405020304" pitchFamily="18" charset="0"/>
                  <a:cs typeface="Times New Roman" panose="02020603050405020304" pitchFamily="18" charset="0"/>
                </a:rPr>
                <a:t>P[2]</a:t>
              </a:r>
              <a:endParaRPr lang="zh-CN" altLang="en-US" sz="2000" dirty="0">
                <a:latin typeface="Times New Roman" panose="02020603050405020304" pitchFamily="18" charset="0"/>
                <a:cs typeface="Times New Roman" panose="02020603050405020304" pitchFamily="18" charset="0"/>
              </a:endParaRPr>
            </a:p>
          </p:txBody>
        </p:sp>
        <p:sp>
          <p:nvSpPr>
            <p:cNvPr id="51" name="文本框 50">
              <a:extLst>
                <a:ext uri="{FF2B5EF4-FFF2-40B4-BE49-F238E27FC236}">
                  <a16:creationId xmlns:a16="http://schemas.microsoft.com/office/drawing/2014/main" id="{F120B538-5C01-4791-9972-19C6ADA3FFB6}"/>
                </a:ext>
              </a:extLst>
            </p:cNvPr>
            <p:cNvSpPr txBox="1"/>
            <p:nvPr/>
          </p:nvSpPr>
          <p:spPr>
            <a:xfrm>
              <a:off x="5237825" y="3965771"/>
              <a:ext cx="840295"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cs typeface="Times New Roman" panose="02020603050405020304" pitchFamily="18" charset="0"/>
                </a:rPr>
                <a:t>S</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4" name="文本框 53">
              <a:extLst>
                <a:ext uri="{FF2B5EF4-FFF2-40B4-BE49-F238E27FC236}">
                  <a16:creationId xmlns:a16="http://schemas.microsoft.com/office/drawing/2014/main" id="{774C20CB-6620-4807-802E-8738FA4FE0E3}"/>
                </a:ext>
              </a:extLst>
            </p:cNvPr>
            <p:cNvSpPr txBox="1"/>
            <p:nvPr/>
          </p:nvSpPr>
          <p:spPr>
            <a:xfrm>
              <a:off x="5237826" y="4399011"/>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6" name="文本框 55">
              <a:extLst>
                <a:ext uri="{FF2B5EF4-FFF2-40B4-BE49-F238E27FC236}">
                  <a16:creationId xmlns:a16="http://schemas.microsoft.com/office/drawing/2014/main" id="{60FB12E4-EFB2-45CC-9EEE-1E49F1A7A7A5}"/>
                </a:ext>
              </a:extLst>
            </p:cNvPr>
            <p:cNvSpPr txBox="1"/>
            <p:nvPr/>
          </p:nvSpPr>
          <p:spPr>
            <a:xfrm>
              <a:off x="5237826" y="4822562"/>
              <a:ext cx="811441"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7" name="文本框 56">
              <a:extLst>
                <a:ext uri="{FF2B5EF4-FFF2-40B4-BE49-F238E27FC236}">
                  <a16:creationId xmlns:a16="http://schemas.microsoft.com/office/drawing/2014/main" id="{6E14AB78-6308-4215-B532-EF17FF096D68}"/>
                </a:ext>
              </a:extLst>
            </p:cNvPr>
            <p:cNvSpPr txBox="1"/>
            <p:nvPr/>
          </p:nvSpPr>
          <p:spPr>
            <a:xfrm>
              <a:off x="5237826" y="5282750"/>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8" name="文本框 57">
              <a:extLst>
                <a:ext uri="{FF2B5EF4-FFF2-40B4-BE49-F238E27FC236}">
                  <a16:creationId xmlns:a16="http://schemas.microsoft.com/office/drawing/2014/main" id="{F36E50ED-AC39-4AD7-81F1-33521DDABC53}"/>
                </a:ext>
              </a:extLst>
            </p:cNvPr>
            <p:cNvSpPr txBox="1"/>
            <p:nvPr/>
          </p:nvSpPr>
          <p:spPr>
            <a:xfrm>
              <a:off x="5237826" y="5721979"/>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g</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9" name="文本框 58">
              <a:extLst>
                <a:ext uri="{FF2B5EF4-FFF2-40B4-BE49-F238E27FC236}">
                  <a16:creationId xmlns:a16="http://schemas.microsoft.com/office/drawing/2014/main" id="{07914996-5DFA-481D-9717-156C84C55AAF}"/>
                </a:ext>
              </a:extLst>
            </p:cNvPr>
            <p:cNvSpPr txBox="1"/>
            <p:nvPr/>
          </p:nvSpPr>
          <p:spPr>
            <a:xfrm>
              <a:off x="5237826" y="6135711"/>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h</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2" name="文本框 61">
              <a:extLst>
                <a:ext uri="{FF2B5EF4-FFF2-40B4-BE49-F238E27FC236}">
                  <a16:creationId xmlns:a16="http://schemas.microsoft.com/office/drawing/2014/main" id="{D14C6AEE-5A4D-4A50-AC05-FF60515AE7C0}"/>
                </a:ext>
              </a:extLst>
            </p:cNvPr>
            <p:cNvSpPr txBox="1"/>
            <p:nvPr/>
          </p:nvSpPr>
          <p:spPr>
            <a:xfrm>
              <a:off x="5237826" y="6568931"/>
              <a:ext cx="811441"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3" name="文本框 62">
              <a:extLst>
                <a:ext uri="{FF2B5EF4-FFF2-40B4-BE49-F238E27FC236}">
                  <a16:creationId xmlns:a16="http://schemas.microsoft.com/office/drawing/2014/main" id="{EC12C232-A4B5-4B6F-A525-5772C7AFDDFB}"/>
                </a:ext>
              </a:extLst>
            </p:cNvPr>
            <p:cNvSpPr txBox="1"/>
            <p:nvPr/>
          </p:nvSpPr>
          <p:spPr>
            <a:xfrm>
              <a:off x="5237826" y="7002151"/>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4" name="文本框 63">
              <a:extLst>
                <a:ext uri="{FF2B5EF4-FFF2-40B4-BE49-F238E27FC236}">
                  <a16:creationId xmlns:a16="http://schemas.microsoft.com/office/drawing/2014/main" id="{2E4A0743-9380-4C5D-8330-C1B1E0A5E65E}"/>
                </a:ext>
              </a:extLst>
            </p:cNvPr>
            <p:cNvSpPr txBox="1"/>
            <p:nvPr/>
          </p:nvSpPr>
          <p:spPr>
            <a:xfrm>
              <a:off x="5237826" y="7414016"/>
              <a:ext cx="89639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5" name="文本框 64">
              <a:extLst>
                <a:ext uri="{FF2B5EF4-FFF2-40B4-BE49-F238E27FC236}">
                  <a16:creationId xmlns:a16="http://schemas.microsoft.com/office/drawing/2014/main" id="{72A63D86-2DF9-47A5-82D2-D75CAA0420A7}"/>
                </a:ext>
              </a:extLst>
            </p:cNvPr>
            <p:cNvSpPr txBox="1"/>
            <p:nvPr/>
          </p:nvSpPr>
          <p:spPr>
            <a:xfrm>
              <a:off x="7342515" y="3557818"/>
              <a:ext cx="854721"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T</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6" name="文本框 65">
              <a:extLst>
                <a:ext uri="{FF2B5EF4-FFF2-40B4-BE49-F238E27FC236}">
                  <a16:creationId xmlns:a16="http://schemas.microsoft.com/office/drawing/2014/main" id="{C50D7128-FCE5-4205-95B6-B7C76D6AEFDF}"/>
                </a:ext>
              </a:extLst>
            </p:cNvPr>
            <p:cNvSpPr txBox="1"/>
            <p:nvPr/>
          </p:nvSpPr>
          <p:spPr>
            <a:xfrm>
              <a:off x="7342515" y="3983434"/>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7" name="文本框 66">
              <a:extLst>
                <a:ext uri="{FF2B5EF4-FFF2-40B4-BE49-F238E27FC236}">
                  <a16:creationId xmlns:a16="http://schemas.microsoft.com/office/drawing/2014/main" id="{EF204766-FD1D-4C67-9BB6-EEBFE1161EF9}"/>
                </a:ext>
              </a:extLst>
            </p:cNvPr>
            <p:cNvSpPr txBox="1"/>
            <p:nvPr/>
          </p:nvSpPr>
          <p:spPr>
            <a:xfrm>
              <a:off x="7342515" y="4406985"/>
              <a:ext cx="811441"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a</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8" name="文本框 67">
              <a:extLst>
                <a:ext uri="{FF2B5EF4-FFF2-40B4-BE49-F238E27FC236}">
                  <a16:creationId xmlns:a16="http://schemas.microsoft.com/office/drawing/2014/main" id="{A0320F3D-B129-44AE-B059-6B4FDABE6EEC}"/>
                </a:ext>
              </a:extLst>
            </p:cNvPr>
            <p:cNvSpPr txBox="1"/>
            <p:nvPr/>
          </p:nvSpPr>
          <p:spPr>
            <a:xfrm>
              <a:off x="7342515" y="4867173"/>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9" name="文本框 68">
              <a:extLst>
                <a:ext uri="{FF2B5EF4-FFF2-40B4-BE49-F238E27FC236}">
                  <a16:creationId xmlns:a16="http://schemas.microsoft.com/office/drawing/2014/main" id="{4E580928-E600-40E1-B50E-ED122CE83BCB}"/>
                </a:ext>
              </a:extLst>
            </p:cNvPr>
            <p:cNvSpPr txBox="1"/>
            <p:nvPr/>
          </p:nvSpPr>
          <p:spPr>
            <a:xfrm>
              <a:off x="7342515" y="5306402"/>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g</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0" name="文本框 69">
              <a:extLst>
                <a:ext uri="{FF2B5EF4-FFF2-40B4-BE49-F238E27FC236}">
                  <a16:creationId xmlns:a16="http://schemas.microsoft.com/office/drawing/2014/main" id="{23BCEC78-E8F1-4DE1-AF03-5D710B4CD30B}"/>
                </a:ext>
              </a:extLst>
            </p:cNvPr>
            <p:cNvSpPr txBox="1"/>
            <p:nvPr/>
          </p:nvSpPr>
          <p:spPr>
            <a:xfrm>
              <a:off x="7342515" y="5720134"/>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1" name="文本框 70">
              <a:extLst>
                <a:ext uri="{FF2B5EF4-FFF2-40B4-BE49-F238E27FC236}">
                  <a16:creationId xmlns:a16="http://schemas.microsoft.com/office/drawing/2014/main" id="{69C4C71F-7B4E-4741-BB4D-A8AFE2BE4DD5}"/>
                </a:ext>
              </a:extLst>
            </p:cNvPr>
            <p:cNvSpPr txBox="1"/>
            <p:nvPr/>
          </p:nvSpPr>
          <p:spPr>
            <a:xfrm>
              <a:off x="7342515" y="6153354"/>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72" name="文本框 71">
              <a:extLst>
                <a:ext uri="{FF2B5EF4-FFF2-40B4-BE49-F238E27FC236}">
                  <a16:creationId xmlns:a16="http://schemas.microsoft.com/office/drawing/2014/main" id="{00E65DCD-827A-4DA2-BEA6-721681A691BB}"/>
                </a:ext>
              </a:extLst>
            </p:cNvPr>
            <p:cNvSpPr txBox="1"/>
            <p:nvPr/>
          </p:nvSpPr>
          <p:spPr>
            <a:xfrm>
              <a:off x="7342515" y="6586574"/>
              <a:ext cx="89639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1" name="文本框 100">
              <a:extLst>
                <a:ext uri="{FF2B5EF4-FFF2-40B4-BE49-F238E27FC236}">
                  <a16:creationId xmlns:a16="http://schemas.microsoft.com/office/drawing/2014/main" id="{111C90F1-7D7F-4CDF-9E74-6295A6EBF1E1}"/>
                </a:ext>
              </a:extLst>
            </p:cNvPr>
            <p:cNvSpPr txBox="1"/>
            <p:nvPr/>
          </p:nvSpPr>
          <p:spPr>
            <a:xfrm>
              <a:off x="9447204" y="3188486"/>
              <a:ext cx="86914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B</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2" name="文本框 101">
              <a:extLst>
                <a:ext uri="{FF2B5EF4-FFF2-40B4-BE49-F238E27FC236}">
                  <a16:creationId xmlns:a16="http://schemas.microsoft.com/office/drawing/2014/main" id="{F57821D2-C0F3-47A8-B3F0-4FB20F5299CB}"/>
                </a:ext>
              </a:extLst>
            </p:cNvPr>
            <p:cNvSpPr txBox="1"/>
            <p:nvPr/>
          </p:nvSpPr>
          <p:spPr>
            <a:xfrm>
              <a:off x="9447204" y="3614102"/>
              <a:ext cx="811441"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e</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3" name="文本框 102">
              <a:extLst>
                <a:ext uri="{FF2B5EF4-FFF2-40B4-BE49-F238E27FC236}">
                  <a16:creationId xmlns:a16="http://schemas.microsoft.com/office/drawing/2014/main" id="{D420E648-F692-4D0C-BEE6-29FEF36424FA}"/>
                </a:ext>
              </a:extLst>
            </p:cNvPr>
            <p:cNvSpPr txBox="1"/>
            <p:nvPr/>
          </p:nvSpPr>
          <p:spPr>
            <a:xfrm>
              <a:off x="9447204" y="4037653"/>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4" name="文本框 103">
              <a:extLst>
                <a:ext uri="{FF2B5EF4-FFF2-40B4-BE49-F238E27FC236}">
                  <a16:creationId xmlns:a16="http://schemas.microsoft.com/office/drawing/2014/main" id="{DDBF90A7-5AAE-4E98-8574-1CF99C2906D7}"/>
                </a:ext>
              </a:extLst>
            </p:cNvPr>
            <p:cNvSpPr txBox="1"/>
            <p:nvPr/>
          </p:nvSpPr>
          <p:spPr>
            <a:xfrm>
              <a:off x="9447204" y="4497841"/>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j</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5" name="文本框 104">
              <a:extLst>
                <a:ext uri="{FF2B5EF4-FFF2-40B4-BE49-F238E27FC236}">
                  <a16:creationId xmlns:a16="http://schemas.microsoft.com/office/drawing/2014/main" id="{7D77DD40-37F4-4CC4-A86B-35D007530F49}"/>
                </a:ext>
              </a:extLst>
            </p:cNvPr>
            <p:cNvSpPr txBox="1"/>
            <p:nvPr/>
          </p:nvSpPr>
          <p:spPr>
            <a:xfrm>
              <a:off x="9447204" y="4937070"/>
              <a:ext cx="76815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err="1">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6" name="文本框 105">
              <a:extLst>
                <a:ext uri="{FF2B5EF4-FFF2-40B4-BE49-F238E27FC236}">
                  <a16:creationId xmlns:a16="http://schemas.microsoft.com/office/drawing/2014/main" id="{FF7D0F53-2E70-4FD7-9FF9-EC477080D0C7}"/>
                </a:ext>
              </a:extLst>
            </p:cNvPr>
            <p:cNvSpPr txBox="1"/>
            <p:nvPr/>
          </p:nvSpPr>
          <p:spPr>
            <a:xfrm>
              <a:off x="9447204" y="5350802"/>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n</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7" name="文本框 106">
              <a:extLst>
                <a:ext uri="{FF2B5EF4-FFF2-40B4-BE49-F238E27FC236}">
                  <a16:creationId xmlns:a16="http://schemas.microsoft.com/office/drawing/2014/main" id="{D0F1BE6D-DC6D-44C9-BB3C-5D352F3FA998}"/>
                </a:ext>
              </a:extLst>
            </p:cNvPr>
            <p:cNvSpPr txBox="1"/>
            <p:nvPr/>
          </p:nvSpPr>
          <p:spPr>
            <a:xfrm>
              <a:off x="9447204" y="5784022"/>
              <a:ext cx="825867"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g</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08" name="文本框 107">
              <a:extLst>
                <a:ext uri="{FF2B5EF4-FFF2-40B4-BE49-F238E27FC236}">
                  <a16:creationId xmlns:a16="http://schemas.microsoft.com/office/drawing/2014/main" id="{0DD1F5DD-3250-404E-B6C8-11E70E81979C}"/>
                </a:ext>
              </a:extLst>
            </p:cNvPr>
            <p:cNvSpPr txBox="1"/>
            <p:nvPr/>
          </p:nvSpPr>
          <p:spPr>
            <a:xfrm>
              <a:off x="9447204" y="6217242"/>
              <a:ext cx="896399"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000" dirty="0">
                  <a:latin typeface="Times New Roman" panose="02020603050405020304" pitchFamily="18" charset="0"/>
                  <a:ea typeface="微软雅黑" panose="020B0503020204020204" pitchFamily="34" charset="-122"/>
                  <a:cs typeface="Times New Roman" panose="02020603050405020304" pitchFamily="18" charset="0"/>
                </a:rPr>
                <a:t>\0</a:t>
              </a:r>
              <a:r>
                <a:rPr lang="en-US" altLang="zh-CN" sz="2000" dirty="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grpSp>
      <p:grpSp>
        <p:nvGrpSpPr>
          <p:cNvPr id="33" name="组合 32">
            <a:extLst>
              <a:ext uri="{FF2B5EF4-FFF2-40B4-BE49-F238E27FC236}">
                <a16:creationId xmlns:a16="http://schemas.microsoft.com/office/drawing/2014/main" id="{291B1C55-7CAD-40F6-9D91-2F7F92C301C8}"/>
              </a:ext>
            </a:extLst>
          </p:cNvPr>
          <p:cNvGrpSpPr/>
          <p:nvPr/>
        </p:nvGrpSpPr>
        <p:grpSpPr>
          <a:xfrm>
            <a:off x="1520982" y="778176"/>
            <a:ext cx="9144000" cy="5567062"/>
            <a:chOff x="4188196" y="2127479"/>
            <a:chExt cx="3910692" cy="3650794"/>
          </a:xfrm>
        </p:grpSpPr>
        <p:grpSp>
          <p:nvGrpSpPr>
            <p:cNvPr id="34" name="组合 33">
              <a:extLst>
                <a:ext uri="{FF2B5EF4-FFF2-40B4-BE49-F238E27FC236}">
                  <a16:creationId xmlns:a16="http://schemas.microsoft.com/office/drawing/2014/main" id="{9CD40BD7-7BB0-4BBC-A834-1765462A7936}"/>
                </a:ext>
              </a:extLst>
            </p:cNvPr>
            <p:cNvGrpSpPr/>
            <p:nvPr/>
          </p:nvGrpSpPr>
          <p:grpSpPr>
            <a:xfrm>
              <a:off x="4188196" y="2127479"/>
              <a:ext cx="3910692" cy="3650794"/>
              <a:chOff x="4188196" y="2127479"/>
              <a:chExt cx="3910692" cy="3650794"/>
            </a:xfrm>
          </p:grpSpPr>
          <p:sp>
            <p:nvSpPr>
              <p:cNvPr id="39" name="任意多边形 93">
                <a:extLst>
                  <a:ext uri="{FF2B5EF4-FFF2-40B4-BE49-F238E27FC236}">
                    <a16:creationId xmlns:a16="http://schemas.microsoft.com/office/drawing/2014/main" id="{2E118444-5FB6-4980-8707-4017E1DF9F0A}"/>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0" name="矩形: 圆角 39">
                <a:extLst>
                  <a:ext uri="{FF2B5EF4-FFF2-40B4-BE49-F238E27FC236}">
                    <a16:creationId xmlns:a16="http://schemas.microsoft.com/office/drawing/2014/main" id="{E0D003EB-1708-411D-88D7-70E98C646E39}"/>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93">
                <a:extLst>
                  <a:ext uri="{FF2B5EF4-FFF2-40B4-BE49-F238E27FC236}">
                    <a16:creationId xmlns:a16="http://schemas.microsoft.com/office/drawing/2014/main" id="{AA8DBE97-95C4-4306-8217-3D8D831F7C01}"/>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2" name="任意多边形 93">
                <a:extLst>
                  <a:ext uri="{FF2B5EF4-FFF2-40B4-BE49-F238E27FC236}">
                    <a16:creationId xmlns:a16="http://schemas.microsoft.com/office/drawing/2014/main" id="{C1C19DD1-660C-4B3E-8EA4-064FCA20BA45}"/>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3" name="任意多边形 93">
                <a:extLst>
                  <a:ext uri="{FF2B5EF4-FFF2-40B4-BE49-F238E27FC236}">
                    <a16:creationId xmlns:a16="http://schemas.microsoft.com/office/drawing/2014/main" id="{EAA7BEAF-AB9D-48D9-A622-7D7AD9AAC874}"/>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5" name="直接连接符 34">
              <a:extLst>
                <a:ext uri="{FF2B5EF4-FFF2-40B4-BE49-F238E27FC236}">
                  <a16:creationId xmlns:a16="http://schemas.microsoft.com/office/drawing/2014/main" id="{C27B1B51-672E-41CF-A41C-5334604738A9}"/>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FB9B605-A103-4A53-922E-9492ADDE25CC}"/>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E14BFEF7-107F-4548-A6C4-114A74D05F50}"/>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07D9A794-FA6E-4474-9BE7-E5AED986F252}"/>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4746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childTnLst>
                          </p:cTn>
                        </p:par>
                        <p:par>
                          <p:cTn id="10" fill="hold">
                            <p:stCondLst>
                              <p:cond delay="500"/>
                            </p:stCondLst>
                            <p:childTnLst>
                              <p:par>
                                <p:cTn id="11" presetID="14" presetClass="entr" presetSubtype="10"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randombar(horizontal)">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431</TotalTime>
  <Words>399</Words>
  <Application>Microsoft Office PowerPoint</Application>
  <PresentationFormat>宽屏</PresentationFormat>
  <Paragraphs>112</Paragraphs>
  <Slides>9</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9</vt:i4>
      </vt:variant>
    </vt:vector>
  </HeadingPairs>
  <TitlesOfParts>
    <vt:vector size="16" baseType="lpstr">
      <vt:lpstr>等线</vt:lpstr>
      <vt:lpstr>等线 Light</vt:lpstr>
      <vt:lpstr>宋体</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xrk</cp:lastModifiedBy>
  <cp:revision>61</cp:revision>
  <dcterms:created xsi:type="dcterms:W3CDTF">2018-07-20T07:37:48Z</dcterms:created>
  <dcterms:modified xsi:type="dcterms:W3CDTF">2018-08-01T10:56:20Z</dcterms:modified>
</cp:coreProperties>
</file>

<file path=docProps/thumbnail.jpeg>
</file>